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66" r:id="rId24"/>
  </p:sldIdLst>
  <p:sldSz cx="18288000" cy="10287000"/>
  <p:notesSz cx="6858000" cy="9144000"/>
  <p:embeddedFontLst>
    <p:embeddedFont>
      <p:font typeface="Algerian" panose="04020705040A02060702" pitchFamily="82" charset="0"/>
      <p:regular r:id="rId26"/>
    </p:embeddedFont>
    <p:embeddedFont>
      <p:font typeface="Apricots" panose="020B0604020202020204" charset="0"/>
      <p:regular r:id="rId27"/>
    </p:embeddedFont>
    <p:embeddedFont>
      <p:font typeface="Bauhaus 93" panose="04030905020B02020C02" pitchFamily="82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hiller" panose="04020404031007020602" pitchFamily="82" charset="0"/>
      <p:regular r:id="rId33"/>
    </p:embeddedFont>
    <p:embeddedFont>
      <p:font typeface="Copperplate Gothic Light" panose="020E0507020206020404" pitchFamily="34" charset="0"/>
      <p:regular r:id="rId34"/>
    </p:embeddedFont>
    <p:embeddedFont>
      <p:font typeface="Curlz MT" panose="04040404050702020202" pitchFamily="82" charset="0"/>
      <p:regular r:id="rId35"/>
    </p:embeddedFont>
    <p:embeddedFont>
      <p:font typeface="Edwardian Script ITC" panose="030303020407070D0804" pitchFamily="66" charset="0"/>
      <p:regular r:id="rId36"/>
    </p:embeddedFont>
    <p:embeddedFont>
      <p:font typeface="Gigi" panose="04040504061007020D02" pitchFamily="82" charset="0"/>
      <p:regular r:id="rId37"/>
    </p:embeddedFont>
    <p:embeddedFont>
      <p:font typeface="Harlow Solid Italic" panose="04030604020F02020D02" pitchFamily="82" charset="0"/>
      <p:italic r:id="rId38"/>
    </p:embeddedFont>
    <p:embeddedFont>
      <p:font typeface="Hit and Run" panose="020B0604020202020204" charset="0"/>
      <p:regular r:id="rId39"/>
    </p:embeddedFont>
    <p:embeddedFont>
      <p:font typeface="Jokerman" panose="04090605060D06020702" pitchFamily="82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576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AD461-CE10-4736-AC1A-041DC3A873D9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9B878-A2C5-426A-9444-78954CF9A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72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B878-A2C5-426A-9444-78954CF9AFF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97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sv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3.jpeg"/><Relationship Id="rId3" Type="http://schemas.openxmlformats.org/officeDocument/2006/relationships/image" Target="../media/image13.svg"/><Relationship Id="rId7" Type="http://schemas.openxmlformats.org/officeDocument/2006/relationships/image" Target="../media/image4.svg"/><Relationship Id="rId12" Type="http://schemas.openxmlformats.org/officeDocument/2006/relationships/hyperlink" Target="https://www.youtube.com/watch?v=mxxVQvtWT48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1.gif"/><Relationship Id="rId5" Type="http://schemas.openxmlformats.org/officeDocument/2006/relationships/image" Target="../media/image15.png"/><Relationship Id="rId10" Type="http://schemas.openxmlformats.org/officeDocument/2006/relationships/image" Target="../media/image5.gif"/><Relationship Id="rId4" Type="http://schemas.openxmlformats.org/officeDocument/2006/relationships/image" Target="../media/image14.png"/><Relationship Id="rId9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23.svg"/><Relationship Id="rId7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34.PNG"/><Relationship Id="rId4" Type="http://schemas.openxmlformats.org/officeDocument/2006/relationships/image" Target="../media/image14.png"/><Relationship Id="rId9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3.svg"/><Relationship Id="rId7" Type="http://schemas.openxmlformats.org/officeDocument/2006/relationships/image" Target="../media/image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5.png"/><Relationship Id="rId5" Type="http://schemas.openxmlformats.org/officeDocument/2006/relationships/image" Target="../media/image15.png"/><Relationship Id="rId10" Type="http://schemas.openxmlformats.org/officeDocument/2006/relationships/image" Target="../media/image28.gif"/><Relationship Id="rId4" Type="http://schemas.openxmlformats.org/officeDocument/2006/relationships/image" Target="../media/image14.png"/><Relationship Id="rId9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3.svg"/><Relationship Id="rId7" Type="http://schemas.openxmlformats.org/officeDocument/2006/relationships/image" Target="../media/image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10" Type="http://schemas.openxmlformats.org/officeDocument/2006/relationships/image" Target="../media/image36.PNG"/><Relationship Id="rId4" Type="http://schemas.openxmlformats.org/officeDocument/2006/relationships/image" Target="../media/image14.png"/><Relationship Id="rId9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3.svg"/><Relationship Id="rId7" Type="http://schemas.openxmlformats.org/officeDocument/2006/relationships/image" Target="../media/image4.svg"/><Relationship Id="rId12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7.svg"/><Relationship Id="rId5" Type="http://schemas.openxmlformats.org/officeDocument/2006/relationships/image" Target="../media/image15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svg"/><Relationship Id="rId7" Type="http://schemas.openxmlformats.org/officeDocument/2006/relationships/image" Target="../media/image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1.gif"/><Relationship Id="rId5" Type="http://schemas.openxmlformats.org/officeDocument/2006/relationships/image" Target="../media/image15.png"/><Relationship Id="rId10" Type="http://schemas.openxmlformats.org/officeDocument/2006/relationships/image" Target="../media/image5.gif"/><Relationship Id="rId4" Type="http://schemas.openxmlformats.org/officeDocument/2006/relationships/image" Target="../media/image14.png"/><Relationship Id="rId9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3.svg"/><Relationship Id="rId7" Type="http://schemas.openxmlformats.org/officeDocument/2006/relationships/image" Target="../media/image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8.png"/><Relationship Id="rId5" Type="http://schemas.openxmlformats.org/officeDocument/2006/relationships/image" Target="../media/image15.png"/><Relationship Id="rId10" Type="http://schemas.openxmlformats.org/officeDocument/2006/relationships/image" Target="../media/image28.gif"/><Relationship Id="rId4" Type="http://schemas.openxmlformats.org/officeDocument/2006/relationships/image" Target="../media/image14.png"/><Relationship Id="rId9" Type="http://schemas.openxmlformats.org/officeDocument/2006/relationships/image" Target="../media/image2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3.svg"/><Relationship Id="rId7" Type="http://schemas.openxmlformats.org/officeDocument/2006/relationships/image" Target="../media/image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9.jpg"/><Relationship Id="rId5" Type="http://schemas.openxmlformats.org/officeDocument/2006/relationships/image" Target="../media/image15.png"/><Relationship Id="rId10" Type="http://schemas.openxmlformats.org/officeDocument/2006/relationships/hyperlink" Target="http://www.rcboe.org/pinehill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2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hyperlink" Target="http://flickr.com/photos/robaround/5274209090" TargetMode="External"/><Relationship Id="rId3" Type="http://schemas.openxmlformats.org/officeDocument/2006/relationships/image" Target="../media/image13.svg"/><Relationship Id="rId7" Type="http://schemas.openxmlformats.org/officeDocument/2006/relationships/image" Target="../media/image4.svg"/><Relationship Id="rId12" Type="http://schemas.openxmlformats.org/officeDocument/2006/relationships/image" Target="../media/image40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7.svg"/><Relationship Id="rId5" Type="http://schemas.openxmlformats.org/officeDocument/2006/relationships/image" Target="../media/image15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41.png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image" Target="../media/image2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.gif"/><Relationship Id="rId5" Type="http://schemas.openxmlformats.org/officeDocument/2006/relationships/image" Target="../media/image14.png"/><Relationship Id="rId10" Type="http://schemas.openxmlformats.org/officeDocument/2006/relationships/image" Target="../media/image20.svg"/><Relationship Id="rId4" Type="http://schemas.openxmlformats.org/officeDocument/2006/relationships/image" Target="../media/image13.svg"/><Relationship Id="rId9" Type="http://schemas.openxmlformats.org/officeDocument/2006/relationships/image" Target="../media/image19.png"/><Relationship Id="rId14" Type="http://schemas.openxmlformats.org/officeDocument/2006/relationships/hyperlink" Target="https://www.pngall.com/laptop-png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12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6.gif"/><Relationship Id="rId5" Type="http://schemas.openxmlformats.org/officeDocument/2006/relationships/image" Target="../media/image4.svg"/><Relationship Id="rId10" Type="http://schemas.openxmlformats.org/officeDocument/2006/relationships/image" Target="../media/image8.sv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44.gif"/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12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43.svg"/><Relationship Id="rId4" Type="http://schemas.openxmlformats.org/officeDocument/2006/relationships/image" Target="../media/image3.png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3.svg"/><Relationship Id="rId7" Type="http://schemas.openxmlformats.org/officeDocument/2006/relationships/image" Target="../media/image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7.sv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svg"/><Relationship Id="rId7" Type="http://schemas.openxmlformats.org/officeDocument/2006/relationships/image" Target="../media/image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1.gif"/><Relationship Id="rId5" Type="http://schemas.openxmlformats.org/officeDocument/2006/relationships/image" Target="../media/image15.png"/><Relationship Id="rId10" Type="http://schemas.openxmlformats.org/officeDocument/2006/relationships/image" Target="../media/image5.gif"/><Relationship Id="rId4" Type="http://schemas.openxmlformats.org/officeDocument/2006/relationships/image" Target="../media/image14.png"/><Relationship Id="rId9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23.svg"/><Relationship Id="rId7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4.png"/><Relationship Id="rId9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svg"/><Relationship Id="rId7" Type="http://schemas.openxmlformats.org/officeDocument/2006/relationships/image" Target="../media/image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1.gif"/><Relationship Id="rId5" Type="http://schemas.openxmlformats.org/officeDocument/2006/relationships/image" Target="../media/image15.png"/><Relationship Id="rId10" Type="http://schemas.openxmlformats.org/officeDocument/2006/relationships/image" Target="../media/image5.gif"/><Relationship Id="rId4" Type="http://schemas.openxmlformats.org/officeDocument/2006/relationships/image" Target="../media/image14.png"/><Relationship Id="rId9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3.svg"/><Relationship Id="rId7" Type="http://schemas.openxmlformats.org/officeDocument/2006/relationships/image" Target="../media/image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10" Type="http://schemas.openxmlformats.org/officeDocument/2006/relationships/image" Target="../media/image28.gif"/><Relationship Id="rId4" Type="http://schemas.openxmlformats.org/officeDocument/2006/relationships/image" Target="../media/image14.png"/><Relationship Id="rId9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3.svg"/><Relationship Id="rId7" Type="http://schemas.openxmlformats.org/officeDocument/2006/relationships/image" Target="../media/image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10" Type="http://schemas.openxmlformats.org/officeDocument/2006/relationships/image" Target="../media/image30.jpeg"/><Relationship Id="rId4" Type="http://schemas.openxmlformats.org/officeDocument/2006/relationships/image" Target="../media/image14.png"/><Relationship Id="rId9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3.svg"/><Relationship Id="rId7" Type="http://schemas.openxmlformats.org/officeDocument/2006/relationships/image" Target="../media/image4.svg"/><Relationship Id="rId12" Type="http://schemas.openxmlformats.org/officeDocument/2006/relationships/image" Target="../media/image3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7.svg"/><Relationship Id="rId5" Type="http://schemas.openxmlformats.org/officeDocument/2006/relationships/image" Target="../media/image15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B6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90499" y="1745572"/>
            <a:ext cx="3168801" cy="1176417"/>
          </a:xfrm>
          <a:custGeom>
            <a:avLst/>
            <a:gdLst/>
            <a:ahLst/>
            <a:cxnLst/>
            <a:rect l="l" t="t" r="r" b="b"/>
            <a:pathLst>
              <a:path w="3168801" h="1176417">
                <a:moveTo>
                  <a:pt x="0" y="0"/>
                </a:moveTo>
                <a:lnTo>
                  <a:pt x="3168801" y="0"/>
                </a:lnTo>
                <a:lnTo>
                  <a:pt x="3168801" y="1176417"/>
                </a:lnTo>
                <a:lnTo>
                  <a:pt x="0" y="11764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046334" y="3252551"/>
            <a:ext cx="3965028" cy="1586011"/>
          </a:xfrm>
          <a:custGeom>
            <a:avLst/>
            <a:gdLst/>
            <a:ahLst/>
            <a:cxnLst/>
            <a:rect l="l" t="t" r="r" b="b"/>
            <a:pathLst>
              <a:path w="3965028" h="1586011">
                <a:moveTo>
                  <a:pt x="0" y="0"/>
                </a:moveTo>
                <a:lnTo>
                  <a:pt x="3965028" y="0"/>
                </a:lnTo>
                <a:lnTo>
                  <a:pt x="3965028" y="1586011"/>
                </a:lnTo>
                <a:lnTo>
                  <a:pt x="0" y="15860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884337" y="7011572"/>
            <a:ext cx="3692649" cy="38068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3692649" cy="38068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595351" y="-350921"/>
            <a:ext cx="3692649" cy="38068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828575" y="5451445"/>
            <a:ext cx="3692649" cy="38068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4297376" y="4838562"/>
            <a:ext cx="7003225" cy="5735199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3841752" y="6857599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931701" y="5639944"/>
            <a:ext cx="4624351" cy="4647056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2643705" y="2900544"/>
            <a:ext cx="12385142" cy="3298506"/>
            <a:chOff x="0" y="323849"/>
            <a:chExt cx="16513523" cy="4398008"/>
          </a:xfrm>
        </p:grpSpPr>
        <p:sp>
          <p:nvSpPr>
            <p:cNvPr id="13" name="TextBox 13"/>
            <p:cNvSpPr txBox="1"/>
            <p:nvPr/>
          </p:nvSpPr>
          <p:spPr>
            <a:xfrm>
              <a:off x="0" y="2875197"/>
              <a:ext cx="16513523" cy="1846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800"/>
                </a:lnSpc>
                <a:spcBef>
                  <a:spcPct val="0"/>
                </a:spcBef>
              </a:pPr>
              <a:r>
                <a:rPr lang="en-US" sz="12000" dirty="0">
                  <a:solidFill>
                    <a:srgbClr val="000000"/>
                  </a:solidFill>
                  <a:latin typeface="Hit and Run"/>
                </a:rPr>
                <a:t>Orientation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23849"/>
              <a:ext cx="16513523" cy="1846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800"/>
                </a:lnSpc>
                <a:spcBef>
                  <a:spcPct val="0"/>
                </a:spcBef>
              </a:pPr>
              <a:r>
                <a:rPr lang="en-US" sz="12000" dirty="0">
                  <a:solidFill>
                    <a:srgbClr val="000000"/>
                  </a:solidFill>
                  <a:latin typeface="Hit and Run"/>
                </a:rPr>
                <a:t>PHMS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692649" y="6878222"/>
            <a:ext cx="6336526" cy="1136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64"/>
              </a:lnSpc>
            </a:pPr>
            <a:r>
              <a:rPr lang="en-US" sz="6617" dirty="0">
                <a:solidFill>
                  <a:srgbClr val="FFFAA4"/>
                </a:solidFill>
                <a:latin typeface="Apricots"/>
              </a:rPr>
              <a:t>Prepared by: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760974" y="8165285"/>
            <a:ext cx="8536402" cy="1280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4"/>
              </a:lnSpc>
            </a:pPr>
            <a:r>
              <a:rPr lang="en-US" sz="7717" dirty="0">
                <a:solidFill>
                  <a:srgbClr val="FFFAA4"/>
                </a:solidFill>
                <a:latin typeface="Apricots"/>
              </a:rPr>
              <a:t>C. Flint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4923" y="2828255"/>
            <a:ext cx="2798172" cy="1119269"/>
          </a:xfrm>
          <a:custGeom>
            <a:avLst/>
            <a:gdLst/>
            <a:ahLst/>
            <a:cxnLst/>
            <a:rect l="l" t="t" r="r" b="b"/>
            <a:pathLst>
              <a:path w="2798172" h="1119269">
                <a:moveTo>
                  <a:pt x="0" y="0"/>
                </a:moveTo>
                <a:lnTo>
                  <a:pt x="2798172" y="0"/>
                </a:lnTo>
                <a:lnTo>
                  <a:pt x="2798172" y="1119268"/>
                </a:lnTo>
                <a:lnTo>
                  <a:pt x="0" y="1119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4220196" y="-2182661"/>
            <a:ext cx="10573478" cy="14365845"/>
          </a:xfrm>
          <a:custGeom>
            <a:avLst/>
            <a:gdLst/>
            <a:ahLst/>
            <a:cxnLst/>
            <a:rect l="l" t="t" r="r" b="b"/>
            <a:pathLst>
              <a:path w="10573478" h="14365845">
                <a:moveTo>
                  <a:pt x="0" y="0"/>
                </a:moveTo>
                <a:lnTo>
                  <a:pt x="10573478" y="0"/>
                </a:lnTo>
                <a:lnTo>
                  <a:pt x="10573478" y="14365844"/>
                </a:lnTo>
                <a:lnTo>
                  <a:pt x="0" y="143658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95" r="-695"/>
            </a:stretch>
          </a:blipFill>
        </p:spPr>
      </p:sp>
      <p:sp>
        <p:nvSpPr>
          <p:cNvPr id="4" name="Freeform 4"/>
          <p:cNvSpPr/>
          <p:nvPr/>
        </p:nvSpPr>
        <p:spPr>
          <a:xfrm rot="-938450">
            <a:off x="1750376" y="547324"/>
            <a:ext cx="2418884" cy="2561925"/>
          </a:xfrm>
          <a:custGeom>
            <a:avLst/>
            <a:gdLst/>
            <a:ahLst/>
            <a:cxnLst/>
            <a:rect l="l" t="t" r="r" b="b"/>
            <a:pathLst>
              <a:path w="2418884" h="2561925">
                <a:moveTo>
                  <a:pt x="0" y="0"/>
                </a:moveTo>
                <a:lnTo>
                  <a:pt x="2418884" y="0"/>
                </a:lnTo>
                <a:lnTo>
                  <a:pt x="2418884" y="2561925"/>
                </a:lnTo>
                <a:lnTo>
                  <a:pt x="0" y="2561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34923" y="1259317"/>
            <a:ext cx="2844846" cy="1137938"/>
          </a:xfrm>
          <a:custGeom>
            <a:avLst/>
            <a:gdLst/>
            <a:ahLst/>
            <a:cxnLst/>
            <a:rect l="l" t="t" r="r" b="b"/>
            <a:pathLst>
              <a:path w="2844846" h="1137938">
                <a:moveTo>
                  <a:pt x="0" y="0"/>
                </a:moveTo>
                <a:lnTo>
                  <a:pt x="2844847" y="0"/>
                </a:lnTo>
                <a:lnTo>
                  <a:pt x="2844847" y="1137939"/>
                </a:lnTo>
                <a:lnTo>
                  <a:pt x="0" y="11379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16505" y="7194744"/>
            <a:ext cx="4389120" cy="41148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140669"/>
            <a:ext cx="3692649" cy="38068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10553" y="6707605"/>
            <a:ext cx="3692649" cy="38068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412975" y="3387889"/>
            <a:ext cx="3692649" cy="380685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690813" y="4848726"/>
            <a:ext cx="5074276" cy="82296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692648" y="2121258"/>
            <a:ext cx="7889752" cy="1064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Rituals and Routines</a:t>
            </a:r>
          </a:p>
        </p:txBody>
      </p:sp>
      <p:sp>
        <p:nvSpPr>
          <p:cNvPr id="12" name="Shape 135">
            <a:extLst>
              <a:ext uri="{FF2B5EF4-FFF2-40B4-BE49-F238E27FC236}">
                <a16:creationId xmlns:a16="http://schemas.microsoft.com/office/drawing/2014/main" id="{371B5C5C-CF1F-4185-8908-C0C1324748FC}"/>
              </a:ext>
            </a:extLst>
          </p:cNvPr>
          <p:cNvSpPr txBox="1">
            <a:spLocks/>
          </p:cNvSpPr>
          <p:nvPr/>
        </p:nvSpPr>
        <p:spPr>
          <a:xfrm>
            <a:off x="3659991" y="3245423"/>
            <a:ext cx="11839352" cy="346218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/>
              <a:t>Students will use the steps in the following video to help them effectively utilize shelf markers  so that the books in our media center remain in order. </a:t>
            </a:r>
          </a:p>
        </p:txBody>
      </p:sp>
      <p:pic>
        <p:nvPicPr>
          <p:cNvPr id="13" name="Picture 2" descr="https://attachments.office.net/owa/FlintCh%40BOE.richmond.k12.ga.us/service.svc/s/GetAttachmentThumbnail?id=AAMkADI4Yzk0NGRlLTM1NjktNDVmZS1hMDMxLWZlNDJkNDA5MGFiMgBGAAAAAAA2ceaGIq7WEbYRAJAnhzIJBwBYxGVHVqPWEbYDAJAnhzIJAAAAa6ZgAAADUCo2hHmjQITDoqXtjFFGAAbzBgPwAAABEgAQAKIDc8Bu3WxNonr%2B980wQE0%3D&amp;thumbnailType=2&amp;token=eyJhbGciOiJSUzI1NiIsImtpZCI6IjczRkI5QkJFRjYzNjc4RDRGN0U4NEI0NDBCQUJCMTJBMzM5RDlGOTgiLCJ0eXAiOiJKV1QiLCJ4NXQiOiJjX3VidnZZMmVOVDM2RXRFQzZ1eEtqT2RuNWcifQ.eyJvcmlnaW4iOiJodHRwczovL291dGxvb2sub2ZmaWNlLmNvbSIsInVjIjoiMjBhZjg5YzE2N2U3NDZmMThhYWYzYjA2NDRlZmY0YTMiLCJzaWduaW5fc3RhdGUiOiJbXCJkdmNfbW5nZFwiLFwiZHZjX2RtamRcIixcImttc2lcIl0iLCJ2ZXIiOiJFeGNoYW5nZS5DYWxsYmFjay5WMSIsImFwcGN0eHNlbmRlciI6Ik93YURvd25sb2FkQDMwYjIyZDQwLTczNjItNGYxNy04M2E5LTI1MzA5MjdiNmY2NSIsImlzc3JpbmciOiJXVyIsImFwcGN0eCI6IntcIm1zZXhjaHByb3RcIjpcIm93YVwiLFwicHVpZFwiOlwiMTE1Mzc2NTkzMjA0NDA2NjkyNFwiLFwic2NvcGVcIjpcIk93YURvd25sb2FkXCIsXCJvaWRcIjpcIjIxMGU0Mjk0LWJiYjktNDNjMy1iZmY1LWM4NzhlZGRhOTNhMFwiLFwicHJpbWFyeXNpZFwiOlwiUy0xLTUtMjEtMjU1MDAzNDEtMjk0OTU4MjUwMC0zMTUwMDAyMjIxLTEwMjE5OTBcIn0iLCJuYmYiOjE2OTQwNDk3NTIsImV4cCI6MTY5NDA1MDM1MiwiaXNzIjoiMDAwMDAwMDItMDAwMC0wZmYxLWNlMDAtMDAwMDAwMDAwMDAwQDMwYjIyZDQwLTczNjItNGYxNy04M2E5LTI1MzA5MjdiNmY2NSIsImF1ZCI6IjAwMDAwMDAyLTAwMDAtMGZmMS1jZTAwLTAwMDAwMDAwMDAwMC9hdHRhY2htZW50cy5vZmZpY2UubmV0QDMwYjIyZDQwLTczNjItNGYxNy04M2E5LTI1MzA5MjdiNmY2NSIsImhhcHAiOiJvd2EifQ.hAcXPhKKAotxpcM6KkicSvp0sV1478lHL-a3CC_Hy51lss3EqpG06ek2jRpyAt1leHTSyq1fKmmqdzuuVyTg_YGAgD7R8305REYzFUcr4LijETpcWNrQLIPbD-RsVGy4XOlEnFDPDqYq1B07KBsz7F6s1DWePAwOdNvhvf0Ao9LgZo6MMgxXkQ5l_13i2SFkKCNi54G2FcjLWXhKoKx3wKMzZ8UVKdN-kpKJfaGi930RU1RYCxUysxxDiihSXX2GCZ2UuY8_BSBiZx_cup27oXheMX5Cj3V6k8XpOhjBjJDEQa9r70VMXJmIHIwhovM4ZiGbQleWhHBMTngCroTg5A&amp;X-OWA-CANARY=VRxlKyweEUOfM7ZZe__Ah2C1fRdBr9sYpuob9BQSki_SmCWtmqpLBJYhRQ7gXNjrsqCCWo5y_vg.&amp;owa=outlook.office.com&amp;scriptVer=20230825006.11&amp;animation=true">
            <a:hlinkClick r:id="rId12"/>
            <a:extLst>
              <a:ext uri="{FF2B5EF4-FFF2-40B4-BE49-F238E27FC236}">
                <a16:creationId xmlns:a16="http://schemas.microsoft.com/office/drawing/2014/main" id="{8BAF4D53-7E1B-4587-ABF5-A56B3E13A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535" y="5357324"/>
            <a:ext cx="3245264" cy="432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021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17110" y="3012395"/>
            <a:ext cx="3062659" cy="1225064"/>
          </a:xfrm>
          <a:custGeom>
            <a:avLst/>
            <a:gdLst/>
            <a:ahLst/>
            <a:cxnLst/>
            <a:rect l="l" t="t" r="r" b="b"/>
            <a:pathLst>
              <a:path w="3062659" h="1225064">
                <a:moveTo>
                  <a:pt x="0" y="0"/>
                </a:moveTo>
                <a:lnTo>
                  <a:pt x="3062660" y="0"/>
                </a:lnTo>
                <a:lnTo>
                  <a:pt x="3062660" y="1225064"/>
                </a:lnTo>
                <a:lnTo>
                  <a:pt x="0" y="12250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4235616" y="-2182662"/>
            <a:ext cx="10573478" cy="14365845"/>
          </a:xfrm>
          <a:custGeom>
            <a:avLst/>
            <a:gdLst/>
            <a:ahLst/>
            <a:cxnLst/>
            <a:rect l="l" t="t" r="r" b="b"/>
            <a:pathLst>
              <a:path w="10573478" h="14365845">
                <a:moveTo>
                  <a:pt x="0" y="0"/>
                </a:moveTo>
                <a:lnTo>
                  <a:pt x="10573478" y="0"/>
                </a:lnTo>
                <a:lnTo>
                  <a:pt x="10573478" y="14365844"/>
                </a:lnTo>
                <a:lnTo>
                  <a:pt x="0" y="143658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95" r="-69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14691180" y="1522410"/>
            <a:ext cx="3088589" cy="1235436"/>
          </a:xfrm>
          <a:custGeom>
            <a:avLst/>
            <a:gdLst/>
            <a:ahLst/>
            <a:cxnLst/>
            <a:rect l="l" t="t" r="r" b="b"/>
            <a:pathLst>
              <a:path w="3088589" h="1235436">
                <a:moveTo>
                  <a:pt x="0" y="0"/>
                </a:moveTo>
                <a:lnTo>
                  <a:pt x="3088590" y="0"/>
                </a:lnTo>
                <a:lnTo>
                  <a:pt x="3088590" y="1235435"/>
                </a:lnTo>
                <a:lnTo>
                  <a:pt x="0" y="1235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38450">
            <a:off x="1750376" y="547324"/>
            <a:ext cx="2418884" cy="2561925"/>
          </a:xfrm>
          <a:custGeom>
            <a:avLst/>
            <a:gdLst/>
            <a:ahLst/>
            <a:cxnLst/>
            <a:rect l="l" t="t" r="r" b="b"/>
            <a:pathLst>
              <a:path w="2418884" h="2561925">
                <a:moveTo>
                  <a:pt x="0" y="0"/>
                </a:moveTo>
                <a:lnTo>
                  <a:pt x="2418884" y="0"/>
                </a:lnTo>
                <a:lnTo>
                  <a:pt x="2418884" y="2561925"/>
                </a:lnTo>
                <a:lnTo>
                  <a:pt x="0" y="25619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0"/>
            <a:ext cx="3692649" cy="38068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235475" y="4441455"/>
            <a:ext cx="2836999" cy="292474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112240" y="4552253"/>
            <a:ext cx="5124091" cy="82296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692648" y="1930012"/>
            <a:ext cx="10998531" cy="992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Borrowing Library Books from the Media Center</a:t>
            </a:r>
          </a:p>
        </p:txBody>
      </p:sp>
      <p:sp>
        <p:nvSpPr>
          <p:cNvPr id="11" name="Shape 90">
            <a:extLst>
              <a:ext uri="{FF2B5EF4-FFF2-40B4-BE49-F238E27FC236}">
                <a16:creationId xmlns:a16="http://schemas.microsoft.com/office/drawing/2014/main" id="{C6595881-35B9-4777-948F-B5A83ABA7E7E}"/>
              </a:ext>
            </a:extLst>
          </p:cNvPr>
          <p:cNvSpPr txBox="1">
            <a:spLocks/>
          </p:cNvSpPr>
          <p:nvPr/>
        </p:nvSpPr>
        <p:spPr>
          <a:xfrm>
            <a:off x="3511490" y="3291436"/>
            <a:ext cx="9479784" cy="462588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/>
              <a:t>Students may checkout </a:t>
            </a:r>
            <a:r>
              <a:rPr lang="en-US" sz="4800" u="sng" dirty="0">
                <a:solidFill>
                  <a:srgbClr val="FF0000"/>
                </a:solidFill>
              </a:rPr>
              <a:t>two</a:t>
            </a:r>
            <a:r>
              <a:rPr lang="en-US" sz="4800" dirty="0">
                <a:solidFill>
                  <a:srgbClr val="FF0000"/>
                </a:solidFill>
              </a:rPr>
              <a:t> library books at a time</a:t>
            </a:r>
            <a:r>
              <a:rPr lang="en-US" sz="4800" dirty="0"/>
              <a:t>.</a:t>
            </a:r>
          </a:p>
          <a:p>
            <a:r>
              <a:rPr lang="en-US" sz="4800" dirty="0"/>
              <a:t> Students may checkout library books for two weeks.</a:t>
            </a:r>
          </a:p>
          <a:p>
            <a:r>
              <a:rPr lang="en-US" sz="4800" dirty="0"/>
              <a:t>Students are responsible for the library books that they checkout.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5DBE82-DDC8-4F45-8AC4-167EE652F2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619" y="2992686"/>
            <a:ext cx="4663043" cy="619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73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4923" y="2828255"/>
            <a:ext cx="2798172" cy="1119269"/>
          </a:xfrm>
          <a:custGeom>
            <a:avLst/>
            <a:gdLst/>
            <a:ahLst/>
            <a:cxnLst/>
            <a:rect l="l" t="t" r="r" b="b"/>
            <a:pathLst>
              <a:path w="2798172" h="1119269">
                <a:moveTo>
                  <a:pt x="0" y="0"/>
                </a:moveTo>
                <a:lnTo>
                  <a:pt x="2798172" y="0"/>
                </a:lnTo>
                <a:lnTo>
                  <a:pt x="2798172" y="1119268"/>
                </a:lnTo>
                <a:lnTo>
                  <a:pt x="0" y="1119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4220199" y="-2182661"/>
            <a:ext cx="10573478" cy="14365845"/>
          </a:xfrm>
          <a:custGeom>
            <a:avLst/>
            <a:gdLst/>
            <a:ahLst/>
            <a:cxnLst/>
            <a:rect l="l" t="t" r="r" b="b"/>
            <a:pathLst>
              <a:path w="10573478" h="14365845">
                <a:moveTo>
                  <a:pt x="0" y="0"/>
                </a:moveTo>
                <a:lnTo>
                  <a:pt x="10573478" y="0"/>
                </a:lnTo>
                <a:lnTo>
                  <a:pt x="10573478" y="14365844"/>
                </a:lnTo>
                <a:lnTo>
                  <a:pt x="0" y="143658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95" r="-695"/>
            </a:stretch>
          </a:blipFill>
        </p:spPr>
      </p:sp>
      <p:sp>
        <p:nvSpPr>
          <p:cNvPr id="4" name="Freeform 4"/>
          <p:cNvSpPr/>
          <p:nvPr/>
        </p:nvSpPr>
        <p:spPr>
          <a:xfrm rot="-938450">
            <a:off x="1750376" y="547324"/>
            <a:ext cx="2418884" cy="2561925"/>
          </a:xfrm>
          <a:custGeom>
            <a:avLst/>
            <a:gdLst/>
            <a:ahLst/>
            <a:cxnLst/>
            <a:rect l="l" t="t" r="r" b="b"/>
            <a:pathLst>
              <a:path w="2418884" h="2561925">
                <a:moveTo>
                  <a:pt x="0" y="0"/>
                </a:moveTo>
                <a:lnTo>
                  <a:pt x="2418884" y="0"/>
                </a:lnTo>
                <a:lnTo>
                  <a:pt x="2418884" y="2561925"/>
                </a:lnTo>
                <a:lnTo>
                  <a:pt x="0" y="2561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34923" y="1259317"/>
            <a:ext cx="2844846" cy="1137938"/>
          </a:xfrm>
          <a:custGeom>
            <a:avLst/>
            <a:gdLst/>
            <a:ahLst/>
            <a:cxnLst/>
            <a:rect l="l" t="t" r="r" b="b"/>
            <a:pathLst>
              <a:path w="2844846" h="1137938">
                <a:moveTo>
                  <a:pt x="0" y="0"/>
                </a:moveTo>
                <a:lnTo>
                  <a:pt x="2844847" y="0"/>
                </a:lnTo>
                <a:lnTo>
                  <a:pt x="2844847" y="1137939"/>
                </a:lnTo>
                <a:lnTo>
                  <a:pt x="0" y="11379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-75141"/>
            <a:ext cx="3692649" cy="38068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886771" y="4455262"/>
            <a:ext cx="3692649" cy="38068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399755" y="6815889"/>
            <a:ext cx="4869586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672560" y="5747232"/>
            <a:ext cx="8602334" cy="518345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692649" y="1993220"/>
            <a:ext cx="10785351" cy="987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Borrowing Library Books from the Media Center</a:t>
            </a:r>
          </a:p>
        </p:txBody>
      </p:sp>
      <p:sp>
        <p:nvSpPr>
          <p:cNvPr id="12" name="Shape 99">
            <a:extLst>
              <a:ext uri="{FF2B5EF4-FFF2-40B4-BE49-F238E27FC236}">
                <a16:creationId xmlns:a16="http://schemas.microsoft.com/office/drawing/2014/main" id="{B146C109-7BC7-43C5-93D3-C026839D0DAF}"/>
              </a:ext>
            </a:extLst>
          </p:cNvPr>
          <p:cNvSpPr txBox="1">
            <a:spLocks/>
          </p:cNvSpPr>
          <p:nvPr/>
        </p:nvSpPr>
        <p:spPr>
          <a:xfrm>
            <a:off x="3566796" y="3174024"/>
            <a:ext cx="12145309" cy="59881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4700" indent="-571500">
              <a:spcBef>
                <a:spcPts val="640"/>
              </a:spcBef>
              <a:buClr>
                <a:srgbClr val="000066"/>
              </a:buClr>
            </a:pP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When students return their library book to the media center, they are expected to place their library books in the book drop.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405C7B-C495-4DC0-B654-4EF124C319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01733" y="5260753"/>
            <a:ext cx="3497124" cy="44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0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4923" y="2828255"/>
            <a:ext cx="2798172" cy="1119269"/>
          </a:xfrm>
          <a:custGeom>
            <a:avLst/>
            <a:gdLst/>
            <a:ahLst/>
            <a:cxnLst/>
            <a:rect l="l" t="t" r="r" b="b"/>
            <a:pathLst>
              <a:path w="2798172" h="1119269">
                <a:moveTo>
                  <a:pt x="0" y="0"/>
                </a:moveTo>
                <a:lnTo>
                  <a:pt x="2798172" y="0"/>
                </a:lnTo>
                <a:lnTo>
                  <a:pt x="2798172" y="1119268"/>
                </a:lnTo>
                <a:lnTo>
                  <a:pt x="0" y="1119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4220203" y="-2182661"/>
            <a:ext cx="10573478" cy="14365845"/>
          </a:xfrm>
          <a:custGeom>
            <a:avLst/>
            <a:gdLst/>
            <a:ahLst/>
            <a:cxnLst/>
            <a:rect l="l" t="t" r="r" b="b"/>
            <a:pathLst>
              <a:path w="10573478" h="14365845">
                <a:moveTo>
                  <a:pt x="0" y="0"/>
                </a:moveTo>
                <a:lnTo>
                  <a:pt x="10573478" y="0"/>
                </a:lnTo>
                <a:lnTo>
                  <a:pt x="10573478" y="14365844"/>
                </a:lnTo>
                <a:lnTo>
                  <a:pt x="0" y="143658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95" r="-69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rot="-938450">
            <a:off x="1750376" y="547324"/>
            <a:ext cx="2418884" cy="2561925"/>
          </a:xfrm>
          <a:custGeom>
            <a:avLst/>
            <a:gdLst/>
            <a:ahLst/>
            <a:cxnLst/>
            <a:rect l="l" t="t" r="r" b="b"/>
            <a:pathLst>
              <a:path w="2418884" h="2561925">
                <a:moveTo>
                  <a:pt x="0" y="0"/>
                </a:moveTo>
                <a:lnTo>
                  <a:pt x="2418884" y="0"/>
                </a:lnTo>
                <a:lnTo>
                  <a:pt x="2418884" y="2561925"/>
                </a:lnTo>
                <a:lnTo>
                  <a:pt x="0" y="2561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34923" y="1259317"/>
            <a:ext cx="2844846" cy="1137938"/>
          </a:xfrm>
          <a:custGeom>
            <a:avLst/>
            <a:gdLst/>
            <a:ahLst/>
            <a:cxnLst/>
            <a:rect l="l" t="t" r="r" b="b"/>
            <a:pathLst>
              <a:path w="2844846" h="1137938">
                <a:moveTo>
                  <a:pt x="0" y="0"/>
                </a:moveTo>
                <a:lnTo>
                  <a:pt x="2844847" y="0"/>
                </a:lnTo>
                <a:lnTo>
                  <a:pt x="2844847" y="1137939"/>
                </a:lnTo>
                <a:lnTo>
                  <a:pt x="0" y="11379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-75141"/>
            <a:ext cx="3692649" cy="38068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886771" y="4455262"/>
            <a:ext cx="3692649" cy="38068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5696953"/>
            <a:ext cx="4412185" cy="5602625"/>
          </a:xfrm>
          <a:prstGeom prst="rect">
            <a:avLst/>
          </a:prstGeom>
        </p:spPr>
      </p:pic>
      <p:sp>
        <p:nvSpPr>
          <p:cNvPr id="13" name="Shape 144">
            <a:extLst>
              <a:ext uri="{FF2B5EF4-FFF2-40B4-BE49-F238E27FC236}">
                <a16:creationId xmlns:a16="http://schemas.microsoft.com/office/drawing/2014/main" id="{9251A97A-DF98-4D2F-B001-97AB34D9E238}"/>
              </a:ext>
            </a:extLst>
          </p:cNvPr>
          <p:cNvSpPr txBox="1">
            <a:spLocks/>
          </p:cNvSpPr>
          <p:nvPr/>
        </p:nvSpPr>
        <p:spPr>
          <a:xfrm>
            <a:off x="3639675" y="3269687"/>
            <a:ext cx="5961663" cy="269023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Checkout/Overdue notices will be sent out at the end of each grading period.</a:t>
            </a:r>
          </a:p>
          <a:p>
            <a:r>
              <a:rPr lang="en-US" dirty="0"/>
              <a:t>Late fees are not charged</a:t>
            </a:r>
          </a:p>
          <a:p>
            <a:r>
              <a:rPr lang="en-US" dirty="0"/>
              <a:t>Students must pay for lost or damaged books</a:t>
            </a:r>
          </a:p>
          <a:p>
            <a:pPr>
              <a:spcBef>
                <a:spcPts val="0"/>
              </a:spcBef>
              <a:buFont typeface="Arial" pitchFamily="34" charset="0"/>
              <a:buNone/>
            </a:pPr>
            <a:endParaRPr lang="en-US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A916DA3F-CC91-4067-B584-F8823F5E7824}"/>
              </a:ext>
            </a:extLst>
          </p:cNvPr>
          <p:cNvSpPr txBox="1"/>
          <p:nvPr/>
        </p:nvSpPr>
        <p:spPr>
          <a:xfrm>
            <a:off x="3692650" y="1993220"/>
            <a:ext cx="11090150" cy="987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Borrowing Library Books from the Media Center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9E5BD12-91B8-4F3B-A6DC-5DD8177365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486" y="3098241"/>
            <a:ext cx="3919763" cy="423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22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4923" y="2828255"/>
            <a:ext cx="2798172" cy="1119269"/>
          </a:xfrm>
          <a:custGeom>
            <a:avLst/>
            <a:gdLst/>
            <a:ahLst/>
            <a:cxnLst/>
            <a:rect l="l" t="t" r="r" b="b"/>
            <a:pathLst>
              <a:path w="2798172" h="1119269">
                <a:moveTo>
                  <a:pt x="0" y="0"/>
                </a:moveTo>
                <a:lnTo>
                  <a:pt x="2798172" y="0"/>
                </a:lnTo>
                <a:lnTo>
                  <a:pt x="2798172" y="1119268"/>
                </a:lnTo>
                <a:lnTo>
                  <a:pt x="0" y="1119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4220202" y="-2182661"/>
            <a:ext cx="10573478" cy="14365845"/>
          </a:xfrm>
          <a:custGeom>
            <a:avLst/>
            <a:gdLst/>
            <a:ahLst/>
            <a:cxnLst/>
            <a:rect l="l" t="t" r="r" b="b"/>
            <a:pathLst>
              <a:path w="10573478" h="14365845">
                <a:moveTo>
                  <a:pt x="0" y="0"/>
                </a:moveTo>
                <a:lnTo>
                  <a:pt x="10573478" y="0"/>
                </a:lnTo>
                <a:lnTo>
                  <a:pt x="10573478" y="14365844"/>
                </a:lnTo>
                <a:lnTo>
                  <a:pt x="0" y="143658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95" r="-69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rot="-938450">
            <a:off x="1750376" y="547324"/>
            <a:ext cx="2418884" cy="2561925"/>
          </a:xfrm>
          <a:custGeom>
            <a:avLst/>
            <a:gdLst/>
            <a:ahLst/>
            <a:cxnLst/>
            <a:rect l="l" t="t" r="r" b="b"/>
            <a:pathLst>
              <a:path w="2418884" h="2561925">
                <a:moveTo>
                  <a:pt x="0" y="0"/>
                </a:moveTo>
                <a:lnTo>
                  <a:pt x="2418884" y="0"/>
                </a:lnTo>
                <a:lnTo>
                  <a:pt x="2418884" y="2561925"/>
                </a:lnTo>
                <a:lnTo>
                  <a:pt x="0" y="2561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34923" y="1259317"/>
            <a:ext cx="2844846" cy="1137938"/>
          </a:xfrm>
          <a:custGeom>
            <a:avLst/>
            <a:gdLst/>
            <a:ahLst/>
            <a:cxnLst/>
            <a:rect l="l" t="t" r="r" b="b"/>
            <a:pathLst>
              <a:path w="2844846" h="1137938">
                <a:moveTo>
                  <a:pt x="0" y="0"/>
                </a:moveTo>
                <a:lnTo>
                  <a:pt x="2844847" y="0"/>
                </a:lnTo>
                <a:lnTo>
                  <a:pt x="2844847" y="1137939"/>
                </a:lnTo>
                <a:lnTo>
                  <a:pt x="0" y="11379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-75141"/>
            <a:ext cx="3692649" cy="38068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886771" y="4455262"/>
            <a:ext cx="3692649" cy="38068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13731" y="5781174"/>
            <a:ext cx="6440557" cy="8229600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0" y="7208635"/>
            <a:ext cx="3800451" cy="3078365"/>
          </a:xfrm>
          <a:custGeom>
            <a:avLst/>
            <a:gdLst/>
            <a:ahLst/>
            <a:cxnLst/>
            <a:rect l="l" t="t" r="r" b="b"/>
            <a:pathLst>
              <a:path w="3800451" h="3078365">
                <a:moveTo>
                  <a:pt x="0" y="0"/>
                </a:moveTo>
                <a:lnTo>
                  <a:pt x="3800451" y="0"/>
                </a:lnTo>
                <a:lnTo>
                  <a:pt x="3800451" y="3078365"/>
                </a:lnTo>
                <a:lnTo>
                  <a:pt x="0" y="30783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692648" y="2121258"/>
            <a:ext cx="9642351" cy="1078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Lexile Score</a:t>
            </a:r>
          </a:p>
        </p:txBody>
      </p:sp>
      <p:sp>
        <p:nvSpPr>
          <p:cNvPr id="11" name="Shape 99">
            <a:extLst>
              <a:ext uri="{FF2B5EF4-FFF2-40B4-BE49-F238E27FC236}">
                <a16:creationId xmlns:a16="http://schemas.microsoft.com/office/drawing/2014/main" id="{684AE81C-C638-4973-B55E-69B2AC2AFA76}"/>
              </a:ext>
            </a:extLst>
          </p:cNvPr>
          <p:cNvSpPr txBox="1">
            <a:spLocks/>
          </p:cNvSpPr>
          <p:nvPr/>
        </p:nvSpPr>
        <p:spPr>
          <a:xfrm>
            <a:off x="3692648" y="3542138"/>
            <a:ext cx="11775952" cy="10786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139700">
              <a:spcBef>
                <a:spcPts val="0"/>
              </a:spcBef>
              <a:buClr>
                <a:srgbClr val="000066"/>
              </a:buClr>
              <a:buFont typeface="Arial"/>
              <a:buChar char="•"/>
            </a:pP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It is imperative that students obtain their </a:t>
            </a:r>
            <a:r>
              <a:rPr lang="en-US" sz="4000" u="sng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current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Lexile Score (Reading Level) from their teacher.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2D42E4-F73C-48BF-83C3-DA874B1FE2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86600" y="5143500"/>
            <a:ext cx="4568289" cy="448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1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4923" y="2828255"/>
            <a:ext cx="2798172" cy="1119269"/>
          </a:xfrm>
          <a:custGeom>
            <a:avLst/>
            <a:gdLst/>
            <a:ahLst/>
            <a:cxnLst/>
            <a:rect l="l" t="t" r="r" b="b"/>
            <a:pathLst>
              <a:path w="2798172" h="1119269">
                <a:moveTo>
                  <a:pt x="0" y="0"/>
                </a:moveTo>
                <a:lnTo>
                  <a:pt x="2798172" y="0"/>
                </a:lnTo>
                <a:lnTo>
                  <a:pt x="2798172" y="1119268"/>
                </a:lnTo>
                <a:lnTo>
                  <a:pt x="0" y="1119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4182184" y="-2182662"/>
            <a:ext cx="10573478" cy="14365845"/>
          </a:xfrm>
          <a:custGeom>
            <a:avLst/>
            <a:gdLst/>
            <a:ahLst/>
            <a:cxnLst/>
            <a:rect l="l" t="t" r="r" b="b"/>
            <a:pathLst>
              <a:path w="10573478" h="14365845">
                <a:moveTo>
                  <a:pt x="0" y="0"/>
                </a:moveTo>
                <a:lnTo>
                  <a:pt x="10573478" y="0"/>
                </a:lnTo>
                <a:lnTo>
                  <a:pt x="10573478" y="14365844"/>
                </a:lnTo>
                <a:lnTo>
                  <a:pt x="0" y="143658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95" r="-695"/>
            </a:stretch>
          </a:blipFill>
        </p:spPr>
      </p:sp>
      <p:sp>
        <p:nvSpPr>
          <p:cNvPr id="4" name="Freeform 4"/>
          <p:cNvSpPr/>
          <p:nvPr/>
        </p:nvSpPr>
        <p:spPr>
          <a:xfrm rot="-938450">
            <a:off x="1750376" y="547324"/>
            <a:ext cx="2418884" cy="2561925"/>
          </a:xfrm>
          <a:custGeom>
            <a:avLst/>
            <a:gdLst/>
            <a:ahLst/>
            <a:cxnLst/>
            <a:rect l="l" t="t" r="r" b="b"/>
            <a:pathLst>
              <a:path w="2418884" h="2561925">
                <a:moveTo>
                  <a:pt x="0" y="0"/>
                </a:moveTo>
                <a:lnTo>
                  <a:pt x="2418884" y="0"/>
                </a:lnTo>
                <a:lnTo>
                  <a:pt x="2418884" y="2561925"/>
                </a:lnTo>
                <a:lnTo>
                  <a:pt x="0" y="2561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34923" y="1259317"/>
            <a:ext cx="2844846" cy="1137938"/>
          </a:xfrm>
          <a:custGeom>
            <a:avLst/>
            <a:gdLst/>
            <a:ahLst/>
            <a:cxnLst/>
            <a:rect l="l" t="t" r="r" b="b"/>
            <a:pathLst>
              <a:path w="2844846" h="1137938">
                <a:moveTo>
                  <a:pt x="0" y="0"/>
                </a:moveTo>
                <a:lnTo>
                  <a:pt x="2844847" y="0"/>
                </a:lnTo>
                <a:lnTo>
                  <a:pt x="2844847" y="1137939"/>
                </a:lnTo>
                <a:lnTo>
                  <a:pt x="0" y="11379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16505" y="7194744"/>
            <a:ext cx="4389120" cy="41148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140669"/>
            <a:ext cx="3692649" cy="38068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10553" y="6707605"/>
            <a:ext cx="3692649" cy="38068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412975" y="3387889"/>
            <a:ext cx="3692649" cy="380685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690813" y="4848726"/>
            <a:ext cx="5074276" cy="82296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692648" y="2121258"/>
            <a:ext cx="4917951" cy="1064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Lexile Score</a:t>
            </a:r>
          </a:p>
        </p:txBody>
      </p:sp>
      <p:sp>
        <p:nvSpPr>
          <p:cNvPr id="12" name="Shape 135">
            <a:extLst>
              <a:ext uri="{FF2B5EF4-FFF2-40B4-BE49-F238E27FC236}">
                <a16:creationId xmlns:a16="http://schemas.microsoft.com/office/drawing/2014/main" id="{371B5C5C-CF1F-4185-8908-C0C1324748FC}"/>
              </a:ext>
            </a:extLst>
          </p:cNvPr>
          <p:cNvSpPr txBox="1">
            <a:spLocks/>
          </p:cNvSpPr>
          <p:nvPr/>
        </p:nvSpPr>
        <p:spPr>
          <a:xfrm>
            <a:off x="3659991" y="3245423"/>
            <a:ext cx="11839352" cy="346218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400" dirty="0"/>
              <a:t>Students can checkout books 100L below their Lexile Score and 50L above their Lexile Score.</a:t>
            </a:r>
          </a:p>
          <a:p>
            <a:pPr marL="203200" indent="0" algn="ctr">
              <a:spcBef>
                <a:spcPts val="0"/>
              </a:spcBef>
              <a:buNone/>
            </a:pPr>
            <a:endParaRPr lang="en-US" sz="4400" u="sng" dirty="0"/>
          </a:p>
          <a:p>
            <a:pPr marL="203200" indent="0" algn="ctr">
              <a:spcBef>
                <a:spcPts val="0"/>
              </a:spcBef>
              <a:buNone/>
            </a:pPr>
            <a:r>
              <a:rPr lang="en-US" sz="4400" u="sng" dirty="0"/>
              <a:t>Example</a:t>
            </a:r>
          </a:p>
          <a:p>
            <a:pPr marL="203200" indent="0" algn="ctr">
              <a:spcBef>
                <a:spcPts val="0"/>
              </a:spcBef>
              <a:buNone/>
            </a:pPr>
            <a:r>
              <a:rPr lang="en-US" sz="4400" dirty="0"/>
              <a:t>If a student’s Lexile Score is 950L, the student’s Lexile range is 850L to 1000L.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71252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4923" y="2828255"/>
            <a:ext cx="2798172" cy="1119269"/>
          </a:xfrm>
          <a:custGeom>
            <a:avLst/>
            <a:gdLst/>
            <a:ahLst/>
            <a:cxnLst/>
            <a:rect l="l" t="t" r="r" b="b"/>
            <a:pathLst>
              <a:path w="2798172" h="1119269">
                <a:moveTo>
                  <a:pt x="0" y="0"/>
                </a:moveTo>
                <a:lnTo>
                  <a:pt x="2798172" y="0"/>
                </a:lnTo>
                <a:lnTo>
                  <a:pt x="2798172" y="1119268"/>
                </a:lnTo>
                <a:lnTo>
                  <a:pt x="0" y="1119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4220199" y="-2182661"/>
            <a:ext cx="10573478" cy="14365845"/>
          </a:xfrm>
          <a:custGeom>
            <a:avLst/>
            <a:gdLst/>
            <a:ahLst/>
            <a:cxnLst/>
            <a:rect l="l" t="t" r="r" b="b"/>
            <a:pathLst>
              <a:path w="10573478" h="14365845">
                <a:moveTo>
                  <a:pt x="0" y="0"/>
                </a:moveTo>
                <a:lnTo>
                  <a:pt x="10573478" y="0"/>
                </a:lnTo>
                <a:lnTo>
                  <a:pt x="10573478" y="14365844"/>
                </a:lnTo>
                <a:lnTo>
                  <a:pt x="0" y="143658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95" r="-695"/>
            </a:stretch>
          </a:blipFill>
        </p:spPr>
      </p:sp>
      <p:sp>
        <p:nvSpPr>
          <p:cNvPr id="4" name="Freeform 4"/>
          <p:cNvSpPr/>
          <p:nvPr/>
        </p:nvSpPr>
        <p:spPr>
          <a:xfrm rot="-938450">
            <a:off x="1750376" y="547324"/>
            <a:ext cx="2418884" cy="2561925"/>
          </a:xfrm>
          <a:custGeom>
            <a:avLst/>
            <a:gdLst/>
            <a:ahLst/>
            <a:cxnLst/>
            <a:rect l="l" t="t" r="r" b="b"/>
            <a:pathLst>
              <a:path w="2418884" h="2561925">
                <a:moveTo>
                  <a:pt x="0" y="0"/>
                </a:moveTo>
                <a:lnTo>
                  <a:pt x="2418884" y="0"/>
                </a:lnTo>
                <a:lnTo>
                  <a:pt x="2418884" y="2561925"/>
                </a:lnTo>
                <a:lnTo>
                  <a:pt x="0" y="2561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34923" y="1259317"/>
            <a:ext cx="2844846" cy="1137938"/>
          </a:xfrm>
          <a:custGeom>
            <a:avLst/>
            <a:gdLst/>
            <a:ahLst/>
            <a:cxnLst/>
            <a:rect l="l" t="t" r="r" b="b"/>
            <a:pathLst>
              <a:path w="2844846" h="1137938">
                <a:moveTo>
                  <a:pt x="0" y="0"/>
                </a:moveTo>
                <a:lnTo>
                  <a:pt x="2844847" y="0"/>
                </a:lnTo>
                <a:lnTo>
                  <a:pt x="2844847" y="1137939"/>
                </a:lnTo>
                <a:lnTo>
                  <a:pt x="0" y="11379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-75141"/>
            <a:ext cx="3692649" cy="38068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886771" y="4455262"/>
            <a:ext cx="3692649" cy="38068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399755" y="6815889"/>
            <a:ext cx="4869586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672560" y="5747232"/>
            <a:ext cx="8602334" cy="518345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692649" y="2121258"/>
            <a:ext cx="9718551" cy="1064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 Recommendations</a:t>
            </a:r>
          </a:p>
        </p:txBody>
      </p:sp>
      <p:sp>
        <p:nvSpPr>
          <p:cNvPr id="12" name="Shape 99">
            <a:extLst>
              <a:ext uri="{FF2B5EF4-FFF2-40B4-BE49-F238E27FC236}">
                <a16:creationId xmlns:a16="http://schemas.microsoft.com/office/drawing/2014/main" id="{B146C109-7BC7-43C5-93D3-C026839D0DAF}"/>
              </a:ext>
            </a:extLst>
          </p:cNvPr>
          <p:cNvSpPr txBox="1">
            <a:spLocks/>
          </p:cNvSpPr>
          <p:nvPr/>
        </p:nvSpPr>
        <p:spPr>
          <a:xfrm>
            <a:off x="3539972" y="3220076"/>
            <a:ext cx="11928628" cy="59881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800" dirty="0">
                <a:solidFill>
                  <a:srgbClr val="202124"/>
                </a:solidFill>
                <a:latin typeface="Roboto"/>
              </a:rPr>
              <a:t>What titles would you like to see in Pine Hill Middle School’s Collection? </a:t>
            </a:r>
          </a:p>
          <a:p>
            <a:pPr lvl="2">
              <a:spcBef>
                <a:spcPts val="0"/>
              </a:spcBef>
            </a:pPr>
            <a:r>
              <a:rPr lang="en-US" sz="4800" dirty="0">
                <a:solidFill>
                  <a:srgbClr val="202124"/>
                </a:solidFill>
                <a:latin typeface="Roboto"/>
              </a:rPr>
              <a:t>Example: Diary of a Wimpy Kid NO BRAINER</a:t>
            </a:r>
          </a:p>
          <a:p>
            <a:endParaRPr lang="en-US" sz="6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4A340E-1037-4A9A-BB75-415BCF4D6E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7527" y="6167608"/>
            <a:ext cx="229033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2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4923" y="2828255"/>
            <a:ext cx="2798172" cy="1119269"/>
          </a:xfrm>
          <a:custGeom>
            <a:avLst/>
            <a:gdLst/>
            <a:ahLst/>
            <a:cxnLst/>
            <a:rect l="l" t="t" r="r" b="b"/>
            <a:pathLst>
              <a:path w="2798172" h="1119269">
                <a:moveTo>
                  <a:pt x="0" y="0"/>
                </a:moveTo>
                <a:lnTo>
                  <a:pt x="2798172" y="0"/>
                </a:lnTo>
                <a:lnTo>
                  <a:pt x="2798172" y="1119268"/>
                </a:lnTo>
                <a:lnTo>
                  <a:pt x="0" y="1119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4220200" y="-2182661"/>
            <a:ext cx="10573478" cy="14365845"/>
          </a:xfrm>
          <a:custGeom>
            <a:avLst/>
            <a:gdLst/>
            <a:ahLst/>
            <a:cxnLst/>
            <a:rect l="l" t="t" r="r" b="b"/>
            <a:pathLst>
              <a:path w="10573478" h="14365845">
                <a:moveTo>
                  <a:pt x="0" y="0"/>
                </a:moveTo>
                <a:lnTo>
                  <a:pt x="10573478" y="0"/>
                </a:lnTo>
                <a:lnTo>
                  <a:pt x="10573478" y="14365844"/>
                </a:lnTo>
                <a:lnTo>
                  <a:pt x="0" y="143658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95" r="-69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rot="-938450">
            <a:off x="1750376" y="547324"/>
            <a:ext cx="2418884" cy="2561925"/>
          </a:xfrm>
          <a:custGeom>
            <a:avLst/>
            <a:gdLst/>
            <a:ahLst/>
            <a:cxnLst/>
            <a:rect l="l" t="t" r="r" b="b"/>
            <a:pathLst>
              <a:path w="2418884" h="2561925">
                <a:moveTo>
                  <a:pt x="0" y="0"/>
                </a:moveTo>
                <a:lnTo>
                  <a:pt x="2418884" y="0"/>
                </a:lnTo>
                <a:lnTo>
                  <a:pt x="2418884" y="2561925"/>
                </a:lnTo>
                <a:lnTo>
                  <a:pt x="0" y="2561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34923" y="1259317"/>
            <a:ext cx="2844846" cy="1137938"/>
          </a:xfrm>
          <a:custGeom>
            <a:avLst/>
            <a:gdLst/>
            <a:ahLst/>
            <a:cxnLst/>
            <a:rect l="l" t="t" r="r" b="b"/>
            <a:pathLst>
              <a:path w="2844846" h="1137938">
                <a:moveTo>
                  <a:pt x="0" y="0"/>
                </a:moveTo>
                <a:lnTo>
                  <a:pt x="2844847" y="0"/>
                </a:lnTo>
                <a:lnTo>
                  <a:pt x="2844847" y="1137939"/>
                </a:lnTo>
                <a:lnTo>
                  <a:pt x="0" y="11379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-75141"/>
            <a:ext cx="3692649" cy="38068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886771" y="4455262"/>
            <a:ext cx="3692649" cy="38068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5696953"/>
            <a:ext cx="4412185" cy="560262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692649" y="2121258"/>
            <a:ext cx="9261351" cy="1064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 Recommendations</a:t>
            </a:r>
          </a:p>
        </p:txBody>
      </p:sp>
      <p:sp>
        <p:nvSpPr>
          <p:cNvPr id="11" name="Shape 99">
            <a:extLst>
              <a:ext uri="{FF2B5EF4-FFF2-40B4-BE49-F238E27FC236}">
                <a16:creationId xmlns:a16="http://schemas.microsoft.com/office/drawing/2014/main" id="{F56223AB-4351-4FB3-80E6-B6DC6D07E6C9}"/>
              </a:ext>
            </a:extLst>
          </p:cNvPr>
          <p:cNvSpPr txBox="1">
            <a:spLocks/>
          </p:cNvSpPr>
          <p:nvPr/>
        </p:nvSpPr>
        <p:spPr>
          <a:xfrm>
            <a:off x="3505200" y="3275438"/>
            <a:ext cx="11662035" cy="476366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000" dirty="0">
                <a:solidFill>
                  <a:srgbClr val="202124"/>
                </a:solidFill>
                <a:latin typeface="Roboto"/>
              </a:rPr>
              <a:t>Students can follow the instructions below to make book recommendations:</a:t>
            </a:r>
          </a:p>
          <a:p>
            <a:pPr lvl="1">
              <a:spcBef>
                <a:spcPts val="0"/>
              </a:spcBef>
            </a:pPr>
            <a:r>
              <a:rPr lang="en-US" sz="4000" dirty="0">
                <a:solidFill>
                  <a:srgbClr val="202124"/>
                </a:solidFill>
                <a:latin typeface="Roboto"/>
              </a:rPr>
              <a:t>Log on to the Internet</a:t>
            </a:r>
          </a:p>
          <a:p>
            <a:pPr lvl="1">
              <a:spcBef>
                <a:spcPts val="0"/>
              </a:spcBef>
            </a:pPr>
            <a:r>
              <a:rPr lang="en-US" sz="4000" dirty="0">
                <a:solidFill>
                  <a:srgbClr val="202124"/>
                </a:solidFill>
                <a:latin typeface="Roboto"/>
              </a:rPr>
              <a:t>Go to the school’s website</a:t>
            </a:r>
          </a:p>
          <a:p>
            <a:pPr lvl="2">
              <a:spcBef>
                <a:spcPts val="0"/>
              </a:spcBef>
            </a:pPr>
            <a:r>
              <a:rPr lang="en-US" sz="4000" dirty="0">
                <a:hlinkClick r:id="rId10"/>
              </a:rPr>
              <a:t>www.rcboe.org/pinehill</a:t>
            </a:r>
            <a:endParaRPr lang="en-US" sz="4000" dirty="0"/>
          </a:p>
          <a:p>
            <a:pPr lvl="1">
              <a:spcBef>
                <a:spcPts val="0"/>
              </a:spcBef>
            </a:pPr>
            <a:r>
              <a:rPr lang="en-US" sz="4000" dirty="0"/>
              <a:t>Select Staff &amp; Departments</a:t>
            </a:r>
          </a:p>
          <a:p>
            <a:pPr lvl="1">
              <a:spcBef>
                <a:spcPts val="0"/>
              </a:spcBef>
            </a:pPr>
            <a:r>
              <a:rPr lang="en-US" sz="4000" dirty="0"/>
              <a:t>Choose Media Center</a:t>
            </a:r>
          </a:p>
          <a:p>
            <a:pPr lvl="1">
              <a:spcBef>
                <a:spcPts val="0"/>
              </a:spcBef>
            </a:pPr>
            <a:r>
              <a:rPr lang="en-US" sz="4000" dirty="0"/>
              <a:t>Click on the tab labeled Library Book Recommendation Form</a:t>
            </a:r>
          </a:p>
          <a:p>
            <a:endParaRPr lang="en-US" sz="5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3EECE6-F385-4063-9B32-8A3449C2DA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630" y="4479242"/>
            <a:ext cx="4105133" cy="307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9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4923" y="2828255"/>
            <a:ext cx="2798172" cy="1119269"/>
          </a:xfrm>
          <a:custGeom>
            <a:avLst/>
            <a:gdLst/>
            <a:ahLst/>
            <a:cxnLst/>
            <a:rect l="l" t="t" r="r" b="b"/>
            <a:pathLst>
              <a:path w="2798172" h="1119269">
                <a:moveTo>
                  <a:pt x="0" y="0"/>
                </a:moveTo>
                <a:lnTo>
                  <a:pt x="2798172" y="0"/>
                </a:lnTo>
                <a:lnTo>
                  <a:pt x="2798172" y="1119268"/>
                </a:lnTo>
                <a:lnTo>
                  <a:pt x="0" y="1119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4220205" y="-2182661"/>
            <a:ext cx="10573478" cy="14365845"/>
          </a:xfrm>
          <a:custGeom>
            <a:avLst/>
            <a:gdLst/>
            <a:ahLst/>
            <a:cxnLst/>
            <a:rect l="l" t="t" r="r" b="b"/>
            <a:pathLst>
              <a:path w="10573478" h="14365845">
                <a:moveTo>
                  <a:pt x="0" y="0"/>
                </a:moveTo>
                <a:lnTo>
                  <a:pt x="10573478" y="0"/>
                </a:lnTo>
                <a:lnTo>
                  <a:pt x="10573478" y="14365844"/>
                </a:lnTo>
                <a:lnTo>
                  <a:pt x="0" y="143658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95" r="-69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rot="-938450">
            <a:off x="1750376" y="547324"/>
            <a:ext cx="2418884" cy="2561925"/>
          </a:xfrm>
          <a:custGeom>
            <a:avLst/>
            <a:gdLst/>
            <a:ahLst/>
            <a:cxnLst/>
            <a:rect l="l" t="t" r="r" b="b"/>
            <a:pathLst>
              <a:path w="2418884" h="2561925">
                <a:moveTo>
                  <a:pt x="0" y="0"/>
                </a:moveTo>
                <a:lnTo>
                  <a:pt x="2418884" y="0"/>
                </a:lnTo>
                <a:lnTo>
                  <a:pt x="2418884" y="2561925"/>
                </a:lnTo>
                <a:lnTo>
                  <a:pt x="0" y="2561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34923" y="1259317"/>
            <a:ext cx="2844846" cy="1137938"/>
          </a:xfrm>
          <a:custGeom>
            <a:avLst/>
            <a:gdLst/>
            <a:ahLst/>
            <a:cxnLst/>
            <a:rect l="l" t="t" r="r" b="b"/>
            <a:pathLst>
              <a:path w="2844846" h="1137938">
                <a:moveTo>
                  <a:pt x="0" y="0"/>
                </a:moveTo>
                <a:lnTo>
                  <a:pt x="2844847" y="0"/>
                </a:lnTo>
                <a:lnTo>
                  <a:pt x="2844847" y="1137939"/>
                </a:lnTo>
                <a:lnTo>
                  <a:pt x="0" y="11379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-75141"/>
            <a:ext cx="3692649" cy="38068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886771" y="4455262"/>
            <a:ext cx="3692649" cy="38068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13731" y="5781174"/>
            <a:ext cx="6440557" cy="8229600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0" y="7208635"/>
            <a:ext cx="3800451" cy="3078365"/>
          </a:xfrm>
          <a:custGeom>
            <a:avLst/>
            <a:gdLst/>
            <a:ahLst/>
            <a:cxnLst/>
            <a:rect l="l" t="t" r="r" b="b"/>
            <a:pathLst>
              <a:path w="3800451" h="3078365">
                <a:moveTo>
                  <a:pt x="0" y="0"/>
                </a:moveTo>
                <a:lnTo>
                  <a:pt x="3800451" y="0"/>
                </a:lnTo>
                <a:lnTo>
                  <a:pt x="3800451" y="3078365"/>
                </a:lnTo>
                <a:lnTo>
                  <a:pt x="0" y="30783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914155" y="2507253"/>
            <a:ext cx="7770577" cy="1064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1st Day of Checkout</a:t>
            </a:r>
          </a:p>
        </p:txBody>
      </p:sp>
      <p:sp>
        <p:nvSpPr>
          <p:cNvPr id="11" name="Shape 99">
            <a:extLst>
              <a:ext uri="{FF2B5EF4-FFF2-40B4-BE49-F238E27FC236}">
                <a16:creationId xmlns:a16="http://schemas.microsoft.com/office/drawing/2014/main" id="{684AE81C-C638-4973-B55E-69B2AC2AFA76}"/>
              </a:ext>
            </a:extLst>
          </p:cNvPr>
          <p:cNvSpPr txBox="1">
            <a:spLocks/>
          </p:cNvSpPr>
          <p:nvPr/>
        </p:nvSpPr>
        <p:spPr>
          <a:xfrm>
            <a:off x="8382000" y="3856439"/>
            <a:ext cx="7302732" cy="10786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3200" indent="0">
              <a:spcBef>
                <a:spcPts val="0"/>
              </a:spcBef>
              <a:buClr>
                <a:srgbClr val="000066"/>
              </a:buClr>
              <a:buNone/>
            </a:pPr>
            <a:r>
              <a:rPr lang="en-US" sz="4000" dirty="0">
                <a:solidFill>
                  <a:srgbClr val="202124"/>
                </a:solidFill>
                <a:latin typeface="Roboto"/>
              </a:rPr>
              <a:t>Monday, September 18, 2023</a:t>
            </a:r>
          </a:p>
          <a:p>
            <a:pPr lvl="0" indent="-139700">
              <a:spcBef>
                <a:spcPts val="0"/>
              </a:spcBef>
              <a:buClr>
                <a:srgbClr val="000066"/>
              </a:buClr>
              <a:buFont typeface="Arial"/>
              <a:buChar char="•"/>
            </a:pPr>
            <a:endParaRPr lang="en-US" sz="4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8BAF81-5790-4A6E-9446-3AFA0100BD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716716" y="2529130"/>
            <a:ext cx="3918751" cy="573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7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4923" y="2828255"/>
            <a:ext cx="2798172" cy="1119269"/>
          </a:xfrm>
          <a:custGeom>
            <a:avLst/>
            <a:gdLst/>
            <a:ahLst/>
            <a:cxnLst/>
            <a:rect l="l" t="t" r="r" b="b"/>
            <a:pathLst>
              <a:path w="2798172" h="1119269">
                <a:moveTo>
                  <a:pt x="0" y="0"/>
                </a:moveTo>
                <a:lnTo>
                  <a:pt x="2798172" y="0"/>
                </a:lnTo>
                <a:lnTo>
                  <a:pt x="2798172" y="1119268"/>
                </a:lnTo>
                <a:lnTo>
                  <a:pt x="0" y="11192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4182185" y="-2182662"/>
            <a:ext cx="10573478" cy="14365845"/>
          </a:xfrm>
          <a:custGeom>
            <a:avLst/>
            <a:gdLst/>
            <a:ahLst/>
            <a:cxnLst/>
            <a:rect l="l" t="t" r="r" b="b"/>
            <a:pathLst>
              <a:path w="10573478" h="14365845">
                <a:moveTo>
                  <a:pt x="0" y="0"/>
                </a:moveTo>
                <a:lnTo>
                  <a:pt x="10573478" y="0"/>
                </a:lnTo>
                <a:lnTo>
                  <a:pt x="10573478" y="14365844"/>
                </a:lnTo>
                <a:lnTo>
                  <a:pt x="0" y="143658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95" r="-695"/>
            </a:stretch>
          </a:blipFill>
        </p:spPr>
      </p:sp>
      <p:sp>
        <p:nvSpPr>
          <p:cNvPr id="4" name="Freeform 4"/>
          <p:cNvSpPr/>
          <p:nvPr/>
        </p:nvSpPr>
        <p:spPr>
          <a:xfrm rot="-938450">
            <a:off x="1750376" y="547324"/>
            <a:ext cx="2418884" cy="2561925"/>
          </a:xfrm>
          <a:custGeom>
            <a:avLst/>
            <a:gdLst/>
            <a:ahLst/>
            <a:cxnLst/>
            <a:rect l="l" t="t" r="r" b="b"/>
            <a:pathLst>
              <a:path w="2418884" h="2561925">
                <a:moveTo>
                  <a:pt x="0" y="0"/>
                </a:moveTo>
                <a:lnTo>
                  <a:pt x="2418884" y="0"/>
                </a:lnTo>
                <a:lnTo>
                  <a:pt x="2418884" y="2561925"/>
                </a:lnTo>
                <a:lnTo>
                  <a:pt x="0" y="2561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34923" y="1259317"/>
            <a:ext cx="2844846" cy="1137938"/>
          </a:xfrm>
          <a:custGeom>
            <a:avLst/>
            <a:gdLst/>
            <a:ahLst/>
            <a:cxnLst/>
            <a:rect l="l" t="t" r="r" b="b"/>
            <a:pathLst>
              <a:path w="2844846" h="1137938">
                <a:moveTo>
                  <a:pt x="0" y="0"/>
                </a:moveTo>
                <a:lnTo>
                  <a:pt x="2844847" y="0"/>
                </a:lnTo>
                <a:lnTo>
                  <a:pt x="2844847" y="1137939"/>
                </a:lnTo>
                <a:lnTo>
                  <a:pt x="0" y="11379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16505" y="7194744"/>
            <a:ext cx="4389120" cy="41148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140669"/>
            <a:ext cx="3692649" cy="38068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10553" y="6707605"/>
            <a:ext cx="3692649" cy="38068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412975" y="3387889"/>
            <a:ext cx="3692649" cy="380685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690813" y="4848726"/>
            <a:ext cx="5074276" cy="82296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692648" y="2121258"/>
            <a:ext cx="3165352" cy="1064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Devices</a:t>
            </a:r>
          </a:p>
        </p:txBody>
      </p:sp>
      <p:sp>
        <p:nvSpPr>
          <p:cNvPr id="12" name="Shape 135">
            <a:extLst>
              <a:ext uri="{FF2B5EF4-FFF2-40B4-BE49-F238E27FC236}">
                <a16:creationId xmlns:a16="http://schemas.microsoft.com/office/drawing/2014/main" id="{371B5C5C-CF1F-4185-8908-C0C1324748FC}"/>
              </a:ext>
            </a:extLst>
          </p:cNvPr>
          <p:cNvSpPr txBox="1">
            <a:spLocks/>
          </p:cNvSpPr>
          <p:nvPr/>
        </p:nvSpPr>
        <p:spPr>
          <a:xfrm>
            <a:off x="3659991" y="3245423"/>
            <a:ext cx="11839352" cy="346218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400" dirty="0"/>
              <a:t>Day-users are not allowed to take their device home. Devices must be returned to the homeroom teacher’s cart at the end of the school day.</a:t>
            </a:r>
          </a:p>
          <a:p>
            <a:pPr>
              <a:spcBef>
                <a:spcPts val="0"/>
              </a:spcBef>
            </a:pPr>
            <a:r>
              <a:rPr lang="en-US" sz="4400" dirty="0"/>
              <a:t>Take-home users are take their device home and bring their device to school each day. </a:t>
            </a:r>
          </a:p>
          <a:p>
            <a:pPr>
              <a:spcBef>
                <a:spcPts val="0"/>
              </a:spcBef>
            </a:pPr>
            <a:r>
              <a:rPr lang="en-US" sz="4400" dirty="0"/>
              <a:t>Devices that need servicing, must be brought to the media center no later than 10:00.</a:t>
            </a:r>
          </a:p>
          <a:p>
            <a:pPr>
              <a:spcBef>
                <a:spcPts val="0"/>
              </a:spcBef>
            </a:pPr>
            <a:endParaRPr lang="en-US" sz="4400" dirty="0"/>
          </a:p>
          <a:p>
            <a:endParaRPr lang="en-US" sz="4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105B31-92BA-40C6-A4C2-1999040DC2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2478292" y="1638299"/>
            <a:ext cx="2315996" cy="190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19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B6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90499" y="1745572"/>
            <a:ext cx="3168801" cy="1176417"/>
          </a:xfrm>
          <a:custGeom>
            <a:avLst/>
            <a:gdLst/>
            <a:ahLst/>
            <a:cxnLst/>
            <a:rect l="l" t="t" r="r" b="b"/>
            <a:pathLst>
              <a:path w="3168801" h="1176417">
                <a:moveTo>
                  <a:pt x="0" y="0"/>
                </a:moveTo>
                <a:lnTo>
                  <a:pt x="3168801" y="0"/>
                </a:lnTo>
                <a:lnTo>
                  <a:pt x="3168801" y="1176417"/>
                </a:lnTo>
                <a:lnTo>
                  <a:pt x="0" y="11764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046334" y="3252551"/>
            <a:ext cx="3965028" cy="1586011"/>
          </a:xfrm>
          <a:custGeom>
            <a:avLst/>
            <a:gdLst/>
            <a:ahLst/>
            <a:cxnLst/>
            <a:rect l="l" t="t" r="r" b="b"/>
            <a:pathLst>
              <a:path w="3965028" h="1586011">
                <a:moveTo>
                  <a:pt x="0" y="0"/>
                </a:moveTo>
                <a:lnTo>
                  <a:pt x="3965028" y="0"/>
                </a:lnTo>
                <a:lnTo>
                  <a:pt x="3965028" y="1586011"/>
                </a:lnTo>
                <a:lnTo>
                  <a:pt x="0" y="15860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08273" y="-117197"/>
            <a:ext cx="12928451" cy="10261958"/>
          </a:xfrm>
          <a:custGeom>
            <a:avLst/>
            <a:gdLst/>
            <a:ahLst/>
            <a:cxnLst/>
            <a:rect l="l" t="t" r="r" b="b"/>
            <a:pathLst>
              <a:path w="12928451" h="10261958">
                <a:moveTo>
                  <a:pt x="0" y="0"/>
                </a:moveTo>
                <a:lnTo>
                  <a:pt x="12928451" y="0"/>
                </a:lnTo>
                <a:lnTo>
                  <a:pt x="12928451" y="10261959"/>
                </a:lnTo>
                <a:lnTo>
                  <a:pt x="0" y="102619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884337" y="7011572"/>
            <a:ext cx="3692649" cy="38068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0"/>
            <a:ext cx="3692649" cy="38068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595351" y="-350921"/>
            <a:ext cx="3692649" cy="38068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828575" y="5451445"/>
            <a:ext cx="3692649" cy="3806855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5674899" y="5214612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2173287" y="5143500"/>
            <a:ext cx="7003225" cy="57351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931701" y="5639944"/>
            <a:ext cx="4624351" cy="4647056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43943D7B-80F9-4A3C-9418-9F74DB5FDE41}"/>
              </a:ext>
            </a:extLst>
          </p:cNvPr>
          <p:cNvSpPr txBox="1"/>
          <p:nvPr/>
        </p:nvSpPr>
        <p:spPr>
          <a:xfrm>
            <a:off x="3692649" y="1643289"/>
            <a:ext cx="10564527" cy="1091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 dirty="0">
                <a:solidFill>
                  <a:srgbClr val="000000"/>
                </a:solidFill>
                <a:latin typeface="Apricots"/>
              </a:rPr>
              <a:t>Agenda</a:t>
            </a:r>
          </a:p>
        </p:txBody>
      </p:sp>
      <p:sp>
        <p:nvSpPr>
          <p:cNvPr id="16" name="Shape 90">
            <a:extLst>
              <a:ext uri="{FF2B5EF4-FFF2-40B4-BE49-F238E27FC236}">
                <a16:creationId xmlns:a16="http://schemas.microsoft.com/office/drawing/2014/main" id="{EC39AEA3-11BB-45AE-AAAF-7A1C133EFB5B}"/>
              </a:ext>
            </a:extLst>
          </p:cNvPr>
          <p:cNvSpPr txBox="1">
            <a:spLocks/>
          </p:cNvSpPr>
          <p:nvPr/>
        </p:nvSpPr>
        <p:spPr>
          <a:xfrm>
            <a:off x="3378560" y="2831113"/>
            <a:ext cx="9622371" cy="489031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800" dirty="0">
                <a:latin typeface="Jokerman" panose="04090605060D06020702" pitchFamily="82" charset="0"/>
              </a:rPr>
              <a:t>General Information</a:t>
            </a:r>
          </a:p>
          <a:p>
            <a:pPr>
              <a:spcBef>
                <a:spcPts val="0"/>
              </a:spcBef>
            </a:pPr>
            <a:r>
              <a:rPr lang="en-US" sz="4800" dirty="0">
                <a:latin typeface="Gigi" panose="04040504061007020D02" pitchFamily="82" charset="0"/>
              </a:rPr>
              <a:t>Rituals and Routines</a:t>
            </a:r>
          </a:p>
          <a:p>
            <a:pPr>
              <a:spcBef>
                <a:spcPts val="0"/>
              </a:spcBef>
            </a:pPr>
            <a:r>
              <a:rPr lang="en-US" sz="4800" dirty="0">
                <a:latin typeface="Chiller" panose="04020404031007020602" pitchFamily="82" charset="0"/>
              </a:rPr>
              <a:t>Borrowing Library Books </a:t>
            </a:r>
          </a:p>
          <a:p>
            <a:pPr>
              <a:spcBef>
                <a:spcPts val="0"/>
              </a:spcBef>
            </a:pPr>
            <a:r>
              <a:rPr lang="en-US" sz="4800" dirty="0">
                <a:latin typeface="Bauhaus 93" panose="04030905020B02020C02" pitchFamily="82" charset="0"/>
              </a:rPr>
              <a:t>Lexile Score</a:t>
            </a:r>
            <a:endParaRPr lang="en-US" sz="4800" dirty="0">
              <a:latin typeface="Edwardian Script ITC" panose="030303020407070D0804" pitchFamily="66" charset="0"/>
            </a:endParaRPr>
          </a:p>
          <a:p>
            <a:pPr>
              <a:spcBef>
                <a:spcPts val="0"/>
              </a:spcBef>
            </a:pPr>
            <a:r>
              <a:rPr lang="en-US" sz="4800" dirty="0">
                <a:latin typeface="Curlz MT" panose="04040404050702020202" pitchFamily="82" charset="0"/>
              </a:rPr>
              <a:t>Book Recommendations</a:t>
            </a:r>
          </a:p>
          <a:p>
            <a:pPr>
              <a:spcBef>
                <a:spcPts val="0"/>
              </a:spcBef>
            </a:pPr>
            <a:r>
              <a:rPr lang="en-US" sz="4800" dirty="0">
                <a:latin typeface="Copperplate Gothic Light" panose="020E0507020206020404" pitchFamily="34" charset="0"/>
              </a:rPr>
              <a:t>1</a:t>
            </a:r>
            <a:r>
              <a:rPr lang="en-US" sz="4800" baseline="30000" dirty="0">
                <a:latin typeface="Copperplate Gothic Light" panose="020E0507020206020404" pitchFamily="34" charset="0"/>
              </a:rPr>
              <a:t>st</a:t>
            </a:r>
            <a:r>
              <a:rPr lang="en-US" sz="4800" dirty="0">
                <a:latin typeface="Copperplate Gothic Light" panose="020E0507020206020404" pitchFamily="34" charset="0"/>
              </a:rPr>
              <a:t> Day of Checkout</a:t>
            </a:r>
          </a:p>
          <a:p>
            <a:pPr>
              <a:spcBef>
                <a:spcPts val="0"/>
              </a:spcBef>
            </a:pPr>
            <a:r>
              <a:rPr lang="en-US" sz="4800" dirty="0">
                <a:solidFill>
                  <a:schemeClr val="tx1">
                    <a:lumMod val="50000"/>
                  </a:schemeClr>
                </a:solidFill>
                <a:latin typeface="Algerian" panose="04020705040A02060702" pitchFamily="82" charset="0"/>
              </a:rPr>
              <a:t>Devices</a:t>
            </a:r>
          </a:p>
          <a:p>
            <a:pPr>
              <a:spcBef>
                <a:spcPts val="0"/>
              </a:spcBef>
            </a:pPr>
            <a:r>
              <a:rPr lang="en-US" sz="4800" dirty="0">
                <a:latin typeface="Harlow Solid Italic" panose="04030604020F02020D02" pitchFamily="82" charset="0"/>
              </a:rPr>
              <a:t>Questions</a:t>
            </a:r>
          </a:p>
          <a:p>
            <a:pPr>
              <a:spcBef>
                <a:spcPts val="0"/>
              </a:spcBef>
            </a:pPr>
            <a:endParaRPr lang="en-US" sz="3600" dirty="0"/>
          </a:p>
          <a:p>
            <a:pPr>
              <a:spcBef>
                <a:spcPts val="0"/>
              </a:spcBef>
            </a:pPr>
            <a:endParaRPr lang="en-US" sz="3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B6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90499" y="1745572"/>
            <a:ext cx="3168801" cy="1176417"/>
          </a:xfrm>
          <a:custGeom>
            <a:avLst/>
            <a:gdLst/>
            <a:ahLst/>
            <a:cxnLst/>
            <a:rect l="l" t="t" r="r" b="b"/>
            <a:pathLst>
              <a:path w="3168801" h="1176417">
                <a:moveTo>
                  <a:pt x="0" y="0"/>
                </a:moveTo>
                <a:lnTo>
                  <a:pt x="3168801" y="0"/>
                </a:lnTo>
                <a:lnTo>
                  <a:pt x="3168801" y="1176417"/>
                </a:lnTo>
                <a:lnTo>
                  <a:pt x="0" y="11764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046334" y="3252551"/>
            <a:ext cx="3965028" cy="1586011"/>
          </a:xfrm>
          <a:custGeom>
            <a:avLst/>
            <a:gdLst/>
            <a:ahLst/>
            <a:cxnLst/>
            <a:rect l="l" t="t" r="r" b="b"/>
            <a:pathLst>
              <a:path w="3965028" h="1586011">
                <a:moveTo>
                  <a:pt x="0" y="0"/>
                </a:moveTo>
                <a:lnTo>
                  <a:pt x="3965028" y="0"/>
                </a:lnTo>
                <a:lnTo>
                  <a:pt x="3965028" y="1586011"/>
                </a:lnTo>
                <a:lnTo>
                  <a:pt x="0" y="15860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08273" y="-117197"/>
            <a:ext cx="12928451" cy="10261958"/>
          </a:xfrm>
          <a:custGeom>
            <a:avLst/>
            <a:gdLst/>
            <a:ahLst/>
            <a:cxnLst/>
            <a:rect l="l" t="t" r="r" b="b"/>
            <a:pathLst>
              <a:path w="12928451" h="10261958">
                <a:moveTo>
                  <a:pt x="0" y="0"/>
                </a:moveTo>
                <a:lnTo>
                  <a:pt x="12928451" y="0"/>
                </a:lnTo>
                <a:lnTo>
                  <a:pt x="12928451" y="10261959"/>
                </a:lnTo>
                <a:lnTo>
                  <a:pt x="0" y="102619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884337" y="7011572"/>
            <a:ext cx="3692649" cy="38068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0"/>
            <a:ext cx="3692649" cy="38068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595351" y="-350921"/>
            <a:ext cx="3692649" cy="38068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828575" y="5451445"/>
            <a:ext cx="3692649" cy="3806855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5028848" y="5013783"/>
            <a:ext cx="3394034" cy="5273217"/>
          </a:xfrm>
          <a:custGeom>
            <a:avLst/>
            <a:gdLst/>
            <a:ahLst/>
            <a:cxnLst/>
            <a:rect l="l" t="t" r="r" b="b"/>
            <a:pathLst>
              <a:path w="3394034" h="5273217">
                <a:moveTo>
                  <a:pt x="0" y="0"/>
                </a:moveTo>
                <a:lnTo>
                  <a:pt x="3394034" y="0"/>
                </a:lnTo>
                <a:lnTo>
                  <a:pt x="3394034" y="5273217"/>
                </a:lnTo>
                <a:lnTo>
                  <a:pt x="0" y="52732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565114" y="6698557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5491" y="6857599"/>
            <a:ext cx="4339105" cy="37967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B1C22C-A707-4C74-87CF-9757C669FE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720" y="1745572"/>
            <a:ext cx="7172394" cy="717239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4923" y="2828255"/>
            <a:ext cx="2798172" cy="1119269"/>
          </a:xfrm>
          <a:custGeom>
            <a:avLst/>
            <a:gdLst/>
            <a:ahLst/>
            <a:cxnLst/>
            <a:rect l="l" t="t" r="r" b="b"/>
            <a:pathLst>
              <a:path w="2798172" h="1119269">
                <a:moveTo>
                  <a:pt x="0" y="0"/>
                </a:moveTo>
                <a:lnTo>
                  <a:pt x="2798172" y="0"/>
                </a:lnTo>
                <a:lnTo>
                  <a:pt x="2798172" y="1119268"/>
                </a:lnTo>
                <a:lnTo>
                  <a:pt x="0" y="1119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4220195" y="-2182661"/>
            <a:ext cx="10573478" cy="14365845"/>
          </a:xfrm>
          <a:custGeom>
            <a:avLst/>
            <a:gdLst/>
            <a:ahLst/>
            <a:cxnLst/>
            <a:rect l="l" t="t" r="r" b="b"/>
            <a:pathLst>
              <a:path w="10573478" h="14365845">
                <a:moveTo>
                  <a:pt x="0" y="0"/>
                </a:moveTo>
                <a:lnTo>
                  <a:pt x="10573478" y="0"/>
                </a:lnTo>
                <a:lnTo>
                  <a:pt x="10573478" y="14365844"/>
                </a:lnTo>
                <a:lnTo>
                  <a:pt x="0" y="143658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95" r="-695"/>
            </a:stretch>
          </a:blipFill>
        </p:spPr>
      </p:sp>
      <p:sp>
        <p:nvSpPr>
          <p:cNvPr id="4" name="Freeform 4"/>
          <p:cNvSpPr/>
          <p:nvPr/>
        </p:nvSpPr>
        <p:spPr>
          <a:xfrm rot="-938450">
            <a:off x="1750376" y="547324"/>
            <a:ext cx="2418884" cy="2561925"/>
          </a:xfrm>
          <a:custGeom>
            <a:avLst/>
            <a:gdLst/>
            <a:ahLst/>
            <a:cxnLst/>
            <a:rect l="l" t="t" r="r" b="b"/>
            <a:pathLst>
              <a:path w="2418884" h="2561925">
                <a:moveTo>
                  <a:pt x="0" y="0"/>
                </a:moveTo>
                <a:lnTo>
                  <a:pt x="2418884" y="0"/>
                </a:lnTo>
                <a:lnTo>
                  <a:pt x="2418884" y="2561925"/>
                </a:lnTo>
                <a:lnTo>
                  <a:pt x="0" y="2561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34923" y="1259317"/>
            <a:ext cx="2844846" cy="1137938"/>
          </a:xfrm>
          <a:custGeom>
            <a:avLst/>
            <a:gdLst/>
            <a:ahLst/>
            <a:cxnLst/>
            <a:rect l="l" t="t" r="r" b="b"/>
            <a:pathLst>
              <a:path w="2844846" h="1137938">
                <a:moveTo>
                  <a:pt x="0" y="0"/>
                </a:moveTo>
                <a:lnTo>
                  <a:pt x="2844847" y="0"/>
                </a:lnTo>
                <a:lnTo>
                  <a:pt x="2844847" y="1137939"/>
                </a:lnTo>
                <a:lnTo>
                  <a:pt x="0" y="11379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-75141"/>
            <a:ext cx="3692649" cy="38068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886771" y="4455262"/>
            <a:ext cx="3692649" cy="3806855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0" y="7208635"/>
            <a:ext cx="3800451" cy="3078365"/>
          </a:xfrm>
          <a:custGeom>
            <a:avLst/>
            <a:gdLst/>
            <a:ahLst/>
            <a:cxnLst/>
            <a:rect l="l" t="t" r="r" b="b"/>
            <a:pathLst>
              <a:path w="3800451" h="3078365">
                <a:moveTo>
                  <a:pt x="0" y="0"/>
                </a:moveTo>
                <a:lnTo>
                  <a:pt x="3800451" y="0"/>
                </a:lnTo>
                <a:lnTo>
                  <a:pt x="3800451" y="3078365"/>
                </a:lnTo>
                <a:lnTo>
                  <a:pt x="0" y="30783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692648" y="2121258"/>
            <a:ext cx="7889751" cy="1077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Information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760B39-E2F1-4F74-A46C-4603FA96FF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155" y="1822843"/>
            <a:ext cx="3790950" cy="3790950"/>
          </a:xfrm>
          <a:prstGeom prst="rect">
            <a:avLst/>
          </a:prstGeom>
        </p:spPr>
      </p:pic>
      <p:sp>
        <p:nvSpPr>
          <p:cNvPr id="13" name="Shape 90">
            <a:extLst>
              <a:ext uri="{FF2B5EF4-FFF2-40B4-BE49-F238E27FC236}">
                <a16:creationId xmlns:a16="http://schemas.microsoft.com/office/drawing/2014/main" id="{2567C00F-83DF-48B3-BD34-2E197B1E1C36}"/>
              </a:ext>
            </a:extLst>
          </p:cNvPr>
          <p:cNvSpPr txBox="1">
            <a:spLocks/>
          </p:cNvSpPr>
          <p:nvPr/>
        </p:nvSpPr>
        <p:spPr>
          <a:xfrm>
            <a:off x="3447917" y="3586750"/>
            <a:ext cx="9949678" cy="55039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marR="0" lvl="0" indent="-139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Tx/>
              <a:buFont typeface="Arial"/>
              <a:buChar char="•"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Media Specialist (Librarian)</a:t>
            </a:r>
          </a:p>
          <a:p>
            <a:pPr marL="742950" marR="0" lvl="1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Tx/>
              <a:buFont typeface="Arial"/>
              <a:buChar char="–"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Ms. Flint</a:t>
            </a:r>
          </a:p>
          <a:p>
            <a:pPr marL="342900" marR="0" lvl="0" indent="-139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Tx/>
              <a:buFont typeface="Arial"/>
              <a:buChar char="•"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Hours of Operation (Students)</a:t>
            </a:r>
          </a:p>
          <a:p>
            <a:pPr marL="742950" marR="0" lvl="1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Tx/>
              <a:buFont typeface="Arial"/>
              <a:buChar char="–"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8:45 AM - 4:00 PM daily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4923" y="2828255"/>
            <a:ext cx="2798172" cy="1119269"/>
          </a:xfrm>
          <a:custGeom>
            <a:avLst/>
            <a:gdLst/>
            <a:ahLst/>
            <a:cxnLst/>
            <a:rect l="l" t="t" r="r" b="b"/>
            <a:pathLst>
              <a:path w="2798172" h="1119269">
                <a:moveTo>
                  <a:pt x="0" y="0"/>
                </a:moveTo>
                <a:lnTo>
                  <a:pt x="2798172" y="0"/>
                </a:lnTo>
                <a:lnTo>
                  <a:pt x="2798172" y="1119268"/>
                </a:lnTo>
                <a:lnTo>
                  <a:pt x="0" y="1119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4220196" y="-2182661"/>
            <a:ext cx="10573478" cy="14365845"/>
          </a:xfrm>
          <a:custGeom>
            <a:avLst/>
            <a:gdLst/>
            <a:ahLst/>
            <a:cxnLst/>
            <a:rect l="l" t="t" r="r" b="b"/>
            <a:pathLst>
              <a:path w="10573478" h="14365845">
                <a:moveTo>
                  <a:pt x="0" y="0"/>
                </a:moveTo>
                <a:lnTo>
                  <a:pt x="10573478" y="0"/>
                </a:lnTo>
                <a:lnTo>
                  <a:pt x="10573478" y="14365844"/>
                </a:lnTo>
                <a:lnTo>
                  <a:pt x="0" y="143658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95" r="-695"/>
            </a:stretch>
          </a:blipFill>
        </p:spPr>
      </p:sp>
      <p:sp>
        <p:nvSpPr>
          <p:cNvPr id="4" name="Freeform 4"/>
          <p:cNvSpPr/>
          <p:nvPr/>
        </p:nvSpPr>
        <p:spPr>
          <a:xfrm rot="-938450">
            <a:off x="1750376" y="547324"/>
            <a:ext cx="2418884" cy="2561925"/>
          </a:xfrm>
          <a:custGeom>
            <a:avLst/>
            <a:gdLst/>
            <a:ahLst/>
            <a:cxnLst/>
            <a:rect l="l" t="t" r="r" b="b"/>
            <a:pathLst>
              <a:path w="2418884" h="2561925">
                <a:moveTo>
                  <a:pt x="0" y="0"/>
                </a:moveTo>
                <a:lnTo>
                  <a:pt x="2418884" y="0"/>
                </a:lnTo>
                <a:lnTo>
                  <a:pt x="2418884" y="2561925"/>
                </a:lnTo>
                <a:lnTo>
                  <a:pt x="0" y="2561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34923" y="1259317"/>
            <a:ext cx="2844846" cy="1137938"/>
          </a:xfrm>
          <a:custGeom>
            <a:avLst/>
            <a:gdLst/>
            <a:ahLst/>
            <a:cxnLst/>
            <a:rect l="l" t="t" r="r" b="b"/>
            <a:pathLst>
              <a:path w="2844846" h="1137938">
                <a:moveTo>
                  <a:pt x="0" y="0"/>
                </a:moveTo>
                <a:lnTo>
                  <a:pt x="2844847" y="0"/>
                </a:lnTo>
                <a:lnTo>
                  <a:pt x="2844847" y="1137939"/>
                </a:lnTo>
                <a:lnTo>
                  <a:pt x="0" y="11379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16505" y="7194744"/>
            <a:ext cx="4389120" cy="41148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140669"/>
            <a:ext cx="3692649" cy="38068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10553" y="6707605"/>
            <a:ext cx="3692649" cy="38068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412975" y="3387889"/>
            <a:ext cx="3692649" cy="380685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690813" y="4848726"/>
            <a:ext cx="5074276" cy="82296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692648" y="2121258"/>
            <a:ext cx="7584951" cy="1064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Information</a:t>
            </a:r>
          </a:p>
        </p:txBody>
      </p:sp>
      <p:sp>
        <p:nvSpPr>
          <p:cNvPr id="12" name="Shape 135">
            <a:extLst>
              <a:ext uri="{FF2B5EF4-FFF2-40B4-BE49-F238E27FC236}">
                <a16:creationId xmlns:a16="http://schemas.microsoft.com/office/drawing/2014/main" id="{371B5C5C-CF1F-4185-8908-C0C1324748FC}"/>
              </a:ext>
            </a:extLst>
          </p:cNvPr>
          <p:cNvSpPr txBox="1">
            <a:spLocks/>
          </p:cNvSpPr>
          <p:nvPr/>
        </p:nvSpPr>
        <p:spPr>
          <a:xfrm>
            <a:off x="3659991" y="3245423"/>
            <a:ext cx="11839352" cy="472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0238" indent="-427038"/>
            <a:r>
              <a:rPr lang="en-US" sz="5400" dirty="0"/>
              <a:t>No food or drinks are allowed in the media center.</a:t>
            </a:r>
          </a:p>
          <a:p>
            <a:pPr marL="630238" indent="-427038"/>
            <a:r>
              <a:rPr lang="en-US" sz="5400" dirty="0"/>
              <a:t>Keep the media center clean and neat.</a:t>
            </a:r>
          </a:p>
          <a:p>
            <a:pPr marL="1030288" lvl="1" indent="-427038"/>
            <a:r>
              <a:rPr lang="en-US" sz="5400" dirty="0"/>
              <a:t>Students are to push their chair under the table or computer workstation when they get up.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17110" y="3012395"/>
            <a:ext cx="3062659" cy="1225064"/>
          </a:xfrm>
          <a:custGeom>
            <a:avLst/>
            <a:gdLst/>
            <a:ahLst/>
            <a:cxnLst/>
            <a:rect l="l" t="t" r="r" b="b"/>
            <a:pathLst>
              <a:path w="3062659" h="1225064">
                <a:moveTo>
                  <a:pt x="0" y="0"/>
                </a:moveTo>
                <a:lnTo>
                  <a:pt x="3062660" y="0"/>
                </a:lnTo>
                <a:lnTo>
                  <a:pt x="3062660" y="1225064"/>
                </a:lnTo>
                <a:lnTo>
                  <a:pt x="0" y="12250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4220197" y="-2182661"/>
            <a:ext cx="10573478" cy="14365845"/>
          </a:xfrm>
          <a:custGeom>
            <a:avLst/>
            <a:gdLst/>
            <a:ahLst/>
            <a:cxnLst/>
            <a:rect l="l" t="t" r="r" b="b"/>
            <a:pathLst>
              <a:path w="10573478" h="14365845">
                <a:moveTo>
                  <a:pt x="0" y="0"/>
                </a:moveTo>
                <a:lnTo>
                  <a:pt x="10573478" y="0"/>
                </a:lnTo>
                <a:lnTo>
                  <a:pt x="10573478" y="14365844"/>
                </a:lnTo>
                <a:lnTo>
                  <a:pt x="0" y="143658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95" r="-69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691180" y="1522410"/>
            <a:ext cx="3088589" cy="1235436"/>
          </a:xfrm>
          <a:custGeom>
            <a:avLst/>
            <a:gdLst/>
            <a:ahLst/>
            <a:cxnLst/>
            <a:rect l="l" t="t" r="r" b="b"/>
            <a:pathLst>
              <a:path w="3088589" h="1235436">
                <a:moveTo>
                  <a:pt x="0" y="0"/>
                </a:moveTo>
                <a:lnTo>
                  <a:pt x="3088590" y="0"/>
                </a:lnTo>
                <a:lnTo>
                  <a:pt x="3088590" y="1235435"/>
                </a:lnTo>
                <a:lnTo>
                  <a:pt x="0" y="1235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38450">
            <a:off x="1750376" y="547324"/>
            <a:ext cx="2418884" cy="2561925"/>
          </a:xfrm>
          <a:custGeom>
            <a:avLst/>
            <a:gdLst/>
            <a:ahLst/>
            <a:cxnLst/>
            <a:rect l="l" t="t" r="r" b="b"/>
            <a:pathLst>
              <a:path w="2418884" h="2561925">
                <a:moveTo>
                  <a:pt x="0" y="0"/>
                </a:moveTo>
                <a:lnTo>
                  <a:pt x="2418884" y="0"/>
                </a:lnTo>
                <a:lnTo>
                  <a:pt x="2418884" y="2561925"/>
                </a:lnTo>
                <a:lnTo>
                  <a:pt x="0" y="25619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0"/>
            <a:ext cx="3692649" cy="38068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235475" y="4441455"/>
            <a:ext cx="2836999" cy="292474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112240" y="4552253"/>
            <a:ext cx="5124091" cy="82296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692649" y="2121258"/>
            <a:ext cx="7661151" cy="1064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Information</a:t>
            </a:r>
          </a:p>
        </p:txBody>
      </p:sp>
      <p:sp>
        <p:nvSpPr>
          <p:cNvPr id="11" name="Shape 90">
            <a:extLst>
              <a:ext uri="{FF2B5EF4-FFF2-40B4-BE49-F238E27FC236}">
                <a16:creationId xmlns:a16="http://schemas.microsoft.com/office/drawing/2014/main" id="{C6595881-35B9-4777-948F-B5A83ABA7E7E}"/>
              </a:ext>
            </a:extLst>
          </p:cNvPr>
          <p:cNvSpPr txBox="1">
            <a:spLocks/>
          </p:cNvSpPr>
          <p:nvPr/>
        </p:nvSpPr>
        <p:spPr>
          <a:xfrm>
            <a:off x="3550416" y="3210113"/>
            <a:ext cx="11943876" cy="538742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800" dirty="0"/>
              <a:t>Students are allowed to visit the media center with their </a:t>
            </a:r>
            <a:r>
              <a:rPr lang="en-US" sz="4800" dirty="0">
                <a:solidFill>
                  <a:srgbClr val="FF0000"/>
                </a:solidFill>
              </a:rPr>
              <a:t>class.</a:t>
            </a:r>
          </a:p>
          <a:p>
            <a:pPr lvl="1">
              <a:spcBef>
                <a:spcPts val="0"/>
              </a:spcBef>
            </a:pPr>
            <a:r>
              <a:rPr lang="en-US" sz="4800" dirty="0"/>
              <a:t>Teachers will use the sign-up sheets on the school’s website to schedule class visits.</a:t>
            </a:r>
          </a:p>
          <a:p>
            <a:pPr>
              <a:spcBef>
                <a:spcPts val="0"/>
              </a:spcBef>
            </a:pPr>
            <a:r>
              <a:rPr lang="en-US" sz="4800" dirty="0"/>
              <a:t>Students are also allowed to visit the media center </a:t>
            </a:r>
            <a:r>
              <a:rPr lang="en-US" sz="4800" dirty="0">
                <a:solidFill>
                  <a:srgbClr val="FF0000"/>
                </a:solidFill>
              </a:rPr>
              <a:t>individually</a:t>
            </a:r>
            <a:r>
              <a:rPr lang="en-US" sz="4800" dirty="0"/>
              <a:t> or in </a:t>
            </a:r>
            <a:r>
              <a:rPr lang="en-US" sz="4800" dirty="0">
                <a:solidFill>
                  <a:srgbClr val="FF0000"/>
                </a:solidFill>
              </a:rPr>
              <a:t>small groups</a:t>
            </a:r>
            <a:r>
              <a:rPr lang="en-US" sz="4800" dirty="0"/>
              <a:t> (no more than 4) to checkout library books, read, study, research, etc.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4923" y="2828255"/>
            <a:ext cx="2798172" cy="1119269"/>
          </a:xfrm>
          <a:custGeom>
            <a:avLst/>
            <a:gdLst/>
            <a:ahLst/>
            <a:cxnLst/>
            <a:rect l="l" t="t" r="r" b="b"/>
            <a:pathLst>
              <a:path w="2798172" h="1119269">
                <a:moveTo>
                  <a:pt x="0" y="0"/>
                </a:moveTo>
                <a:lnTo>
                  <a:pt x="2798172" y="0"/>
                </a:lnTo>
                <a:lnTo>
                  <a:pt x="2798172" y="1119268"/>
                </a:lnTo>
                <a:lnTo>
                  <a:pt x="0" y="1119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4220198" y="-2182661"/>
            <a:ext cx="10573478" cy="14365845"/>
          </a:xfrm>
          <a:custGeom>
            <a:avLst/>
            <a:gdLst/>
            <a:ahLst/>
            <a:cxnLst/>
            <a:rect l="l" t="t" r="r" b="b"/>
            <a:pathLst>
              <a:path w="10573478" h="14365845">
                <a:moveTo>
                  <a:pt x="0" y="0"/>
                </a:moveTo>
                <a:lnTo>
                  <a:pt x="10573478" y="0"/>
                </a:lnTo>
                <a:lnTo>
                  <a:pt x="10573478" y="14365844"/>
                </a:lnTo>
                <a:lnTo>
                  <a:pt x="0" y="143658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95" r="-695"/>
            </a:stretch>
          </a:blipFill>
        </p:spPr>
      </p:sp>
      <p:sp>
        <p:nvSpPr>
          <p:cNvPr id="4" name="Freeform 4"/>
          <p:cNvSpPr/>
          <p:nvPr/>
        </p:nvSpPr>
        <p:spPr>
          <a:xfrm rot="-938450">
            <a:off x="1750376" y="547324"/>
            <a:ext cx="2418884" cy="2561925"/>
          </a:xfrm>
          <a:custGeom>
            <a:avLst/>
            <a:gdLst/>
            <a:ahLst/>
            <a:cxnLst/>
            <a:rect l="l" t="t" r="r" b="b"/>
            <a:pathLst>
              <a:path w="2418884" h="2561925">
                <a:moveTo>
                  <a:pt x="0" y="0"/>
                </a:moveTo>
                <a:lnTo>
                  <a:pt x="2418884" y="0"/>
                </a:lnTo>
                <a:lnTo>
                  <a:pt x="2418884" y="2561925"/>
                </a:lnTo>
                <a:lnTo>
                  <a:pt x="0" y="2561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34923" y="1259317"/>
            <a:ext cx="2844846" cy="1137938"/>
          </a:xfrm>
          <a:custGeom>
            <a:avLst/>
            <a:gdLst/>
            <a:ahLst/>
            <a:cxnLst/>
            <a:rect l="l" t="t" r="r" b="b"/>
            <a:pathLst>
              <a:path w="2844846" h="1137938">
                <a:moveTo>
                  <a:pt x="0" y="0"/>
                </a:moveTo>
                <a:lnTo>
                  <a:pt x="2844847" y="0"/>
                </a:lnTo>
                <a:lnTo>
                  <a:pt x="2844847" y="1137939"/>
                </a:lnTo>
                <a:lnTo>
                  <a:pt x="0" y="11379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16505" y="7194744"/>
            <a:ext cx="4389120" cy="41148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140669"/>
            <a:ext cx="3692649" cy="38068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10553" y="6707605"/>
            <a:ext cx="3692649" cy="38068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412975" y="3387889"/>
            <a:ext cx="3692649" cy="380685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690813" y="4848726"/>
            <a:ext cx="5074276" cy="82296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692649" y="2121258"/>
            <a:ext cx="7737351" cy="1064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Information</a:t>
            </a:r>
          </a:p>
        </p:txBody>
      </p:sp>
      <p:sp>
        <p:nvSpPr>
          <p:cNvPr id="12" name="Shape 90">
            <a:extLst>
              <a:ext uri="{FF2B5EF4-FFF2-40B4-BE49-F238E27FC236}">
                <a16:creationId xmlns:a16="http://schemas.microsoft.com/office/drawing/2014/main" id="{7227E728-6CED-4146-98C2-A65FDA2D7DC7}"/>
              </a:ext>
            </a:extLst>
          </p:cNvPr>
          <p:cNvSpPr txBox="1">
            <a:spLocks/>
          </p:cNvSpPr>
          <p:nvPr/>
        </p:nvSpPr>
        <p:spPr>
          <a:xfrm>
            <a:off x="3977571" y="3387889"/>
            <a:ext cx="11435403" cy="538742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</a:pPr>
            <a:r>
              <a:rPr lang="en-US" sz="4800" dirty="0"/>
              <a:t>If students visit the media center </a:t>
            </a:r>
            <a:r>
              <a:rPr lang="en-US" sz="4800" dirty="0">
                <a:solidFill>
                  <a:srgbClr val="FF0000"/>
                </a:solidFill>
              </a:rPr>
              <a:t>individually</a:t>
            </a:r>
            <a:r>
              <a:rPr lang="en-US" sz="4800" dirty="0"/>
              <a:t> or in a </a:t>
            </a:r>
            <a:r>
              <a:rPr lang="en-US" sz="4800" dirty="0">
                <a:solidFill>
                  <a:srgbClr val="FF0000"/>
                </a:solidFill>
              </a:rPr>
              <a:t>small</a:t>
            </a:r>
            <a:r>
              <a:rPr lang="en-US" sz="4800" dirty="0"/>
              <a:t> group, they must have a hall pass from their teacher.</a:t>
            </a:r>
          </a:p>
          <a:p>
            <a:pPr lvl="2">
              <a:spcBef>
                <a:spcPts val="0"/>
              </a:spcBef>
            </a:pPr>
            <a:r>
              <a:rPr lang="en-US" sz="4800" dirty="0"/>
              <a:t>A note from the teacher indicating the purpose of the visit and length of time students are to stay in the media center must be provided as well.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4923" y="2828255"/>
            <a:ext cx="2798172" cy="1119269"/>
          </a:xfrm>
          <a:custGeom>
            <a:avLst/>
            <a:gdLst/>
            <a:ahLst/>
            <a:cxnLst/>
            <a:rect l="l" t="t" r="r" b="b"/>
            <a:pathLst>
              <a:path w="2798172" h="1119269">
                <a:moveTo>
                  <a:pt x="0" y="0"/>
                </a:moveTo>
                <a:lnTo>
                  <a:pt x="2798172" y="0"/>
                </a:lnTo>
                <a:lnTo>
                  <a:pt x="2798172" y="1119268"/>
                </a:lnTo>
                <a:lnTo>
                  <a:pt x="0" y="1119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4220197" y="-2182661"/>
            <a:ext cx="10573478" cy="14365845"/>
          </a:xfrm>
          <a:custGeom>
            <a:avLst/>
            <a:gdLst/>
            <a:ahLst/>
            <a:cxnLst/>
            <a:rect l="l" t="t" r="r" b="b"/>
            <a:pathLst>
              <a:path w="10573478" h="14365845">
                <a:moveTo>
                  <a:pt x="0" y="0"/>
                </a:moveTo>
                <a:lnTo>
                  <a:pt x="10573478" y="0"/>
                </a:lnTo>
                <a:lnTo>
                  <a:pt x="10573478" y="14365844"/>
                </a:lnTo>
                <a:lnTo>
                  <a:pt x="0" y="143658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95" r="-695"/>
            </a:stretch>
          </a:blipFill>
        </p:spPr>
      </p:sp>
      <p:sp>
        <p:nvSpPr>
          <p:cNvPr id="4" name="Freeform 4"/>
          <p:cNvSpPr/>
          <p:nvPr/>
        </p:nvSpPr>
        <p:spPr>
          <a:xfrm rot="-938450">
            <a:off x="1750376" y="547324"/>
            <a:ext cx="2418884" cy="2561925"/>
          </a:xfrm>
          <a:custGeom>
            <a:avLst/>
            <a:gdLst/>
            <a:ahLst/>
            <a:cxnLst/>
            <a:rect l="l" t="t" r="r" b="b"/>
            <a:pathLst>
              <a:path w="2418884" h="2561925">
                <a:moveTo>
                  <a:pt x="0" y="0"/>
                </a:moveTo>
                <a:lnTo>
                  <a:pt x="2418884" y="0"/>
                </a:lnTo>
                <a:lnTo>
                  <a:pt x="2418884" y="2561925"/>
                </a:lnTo>
                <a:lnTo>
                  <a:pt x="0" y="2561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34923" y="1259317"/>
            <a:ext cx="2844846" cy="1137938"/>
          </a:xfrm>
          <a:custGeom>
            <a:avLst/>
            <a:gdLst/>
            <a:ahLst/>
            <a:cxnLst/>
            <a:rect l="l" t="t" r="r" b="b"/>
            <a:pathLst>
              <a:path w="2844846" h="1137938">
                <a:moveTo>
                  <a:pt x="0" y="0"/>
                </a:moveTo>
                <a:lnTo>
                  <a:pt x="2844847" y="0"/>
                </a:lnTo>
                <a:lnTo>
                  <a:pt x="2844847" y="1137939"/>
                </a:lnTo>
                <a:lnTo>
                  <a:pt x="0" y="11379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-75141"/>
            <a:ext cx="3692649" cy="38068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886771" y="4455262"/>
            <a:ext cx="3692649" cy="38068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399755" y="6815889"/>
            <a:ext cx="4869586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672560" y="5747232"/>
            <a:ext cx="8602334" cy="518345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692649" y="2121258"/>
            <a:ext cx="7813551" cy="1064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Rituals and Routines</a:t>
            </a:r>
          </a:p>
        </p:txBody>
      </p:sp>
      <p:sp>
        <p:nvSpPr>
          <p:cNvPr id="12" name="Shape 99">
            <a:extLst>
              <a:ext uri="{FF2B5EF4-FFF2-40B4-BE49-F238E27FC236}">
                <a16:creationId xmlns:a16="http://schemas.microsoft.com/office/drawing/2014/main" id="{B146C109-7BC7-43C5-93D3-C026839D0DAF}"/>
              </a:ext>
            </a:extLst>
          </p:cNvPr>
          <p:cNvSpPr txBox="1">
            <a:spLocks/>
          </p:cNvSpPr>
          <p:nvPr/>
        </p:nvSpPr>
        <p:spPr>
          <a:xfrm>
            <a:off x="3539972" y="3220076"/>
            <a:ext cx="11776228" cy="59881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dirty="0"/>
              <a:t>Students are to enter the media center quietly and use their indoor voice during their entire visit.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4923" y="2828255"/>
            <a:ext cx="2798172" cy="1119269"/>
          </a:xfrm>
          <a:custGeom>
            <a:avLst/>
            <a:gdLst/>
            <a:ahLst/>
            <a:cxnLst/>
            <a:rect l="l" t="t" r="r" b="b"/>
            <a:pathLst>
              <a:path w="2798172" h="1119269">
                <a:moveTo>
                  <a:pt x="0" y="0"/>
                </a:moveTo>
                <a:lnTo>
                  <a:pt x="2798172" y="0"/>
                </a:lnTo>
                <a:lnTo>
                  <a:pt x="2798172" y="1119268"/>
                </a:lnTo>
                <a:lnTo>
                  <a:pt x="0" y="1119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4182184" y="-2182662"/>
            <a:ext cx="10573478" cy="14365845"/>
          </a:xfrm>
          <a:custGeom>
            <a:avLst/>
            <a:gdLst/>
            <a:ahLst/>
            <a:cxnLst/>
            <a:rect l="l" t="t" r="r" b="b"/>
            <a:pathLst>
              <a:path w="10573478" h="14365845">
                <a:moveTo>
                  <a:pt x="0" y="0"/>
                </a:moveTo>
                <a:lnTo>
                  <a:pt x="10573478" y="0"/>
                </a:lnTo>
                <a:lnTo>
                  <a:pt x="10573478" y="14365844"/>
                </a:lnTo>
                <a:lnTo>
                  <a:pt x="0" y="143658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95" r="-695"/>
            </a:stretch>
          </a:blipFill>
        </p:spPr>
      </p:sp>
      <p:sp>
        <p:nvSpPr>
          <p:cNvPr id="4" name="Freeform 4"/>
          <p:cNvSpPr/>
          <p:nvPr/>
        </p:nvSpPr>
        <p:spPr>
          <a:xfrm rot="-938450">
            <a:off x="1750376" y="547324"/>
            <a:ext cx="2418884" cy="2561925"/>
          </a:xfrm>
          <a:custGeom>
            <a:avLst/>
            <a:gdLst/>
            <a:ahLst/>
            <a:cxnLst/>
            <a:rect l="l" t="t" r="r" b="b"/>
            <a:pathLst>
              <a:path w="2418884" h="2561925">
                <a:moveTo>
                  <a:pt x="0" y="0"/>
                </a:moveTo>
                <a:lnTo>
                  <a:pt x="2418884" y="0"/>
                </a:lnTo>
                <a:lnTo>
                  <a:pt x="2418884" y="2561925"/>
                </a:lnTo>
                <a:lnTo>
                  <a:pt x="0" y="2561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34923" y="1259317"/>
            <a:ext cx="2844846" cy="1137938"/>
          </a:xfrm>
          <a:custGeom>
            <a:avLst/>
            <a:gdLst/>
            <a:ahLst/>
            <a:cxnLst/>
            <a:rect l="l" t="t" r="r" b="b"/>
            <a:pathLst>
              <a:path w="2844846" h="1137938">
                <a:moveTo>
                  <a:pt x="0" y="0"/>
                </a:moveTo>
                <a:lnTo>
                  <a:pt x="2844847" y="0"/>
                </a:lnTo>
                <a:lnTo>
                  <a:pt x="2844847" y="1137939"/>
                </a:lnTo>
                <a:lnTo>
                  <a:pt x="0" y="11379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-75141"/>
            <a:ext cx="3692649" cy="38068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886771" y="4455262"/>
            <a:ext cx="3692649" cy="38068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5696953"/>
            <a:ext cx="4412185" cy="560262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692649" y="2121258"/>
            <a:ext cx="7889751" cy="1064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Rituals and Routines</a:t>
            </a:r>
          </a:p>
        </p:txBody>
      </p:sp>
      <p:sp>
        <p:nvSpPr>
          <p:cNvPr id="11" name="Shape 99">
            <a:extLst>
              <a:ext uri="{FF2B5EF4-FFF2-40B4-BE49-F238E27FC236}">
                <a16:creationId xmlns:a16="http://schemas.microsoft.com/office/drawing/2014/main" id="{F56223AB-4351-4FB3-80E6-B6DC6D07E6C9}"/>
              </a:ext>
            </a:extLst>
          </p:cNvPr>
          <p:cNvSpPr txBox="1">
            <a:spLocks/>
          </p:cNvSpPr>
          <p:nvPr/>
        </p:nvSpPr>
        <p:spPr>
          <a:xfrm>
            <a:off x="3505200" y="3275439"/>
            <a:ext cx="11662035" cy="160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/>
              <a:t>Students will use the computer at the circulation desk to sign in.</a:t>
            </a:r>
          </a:p>
        </p:txBody>
      </p:sp>
      <p:pic>
        <p:nvPicPr>
          <p:cNvPr id="12" name="Picture 2" descr="https://attachments.office.net/owa/FlintCh%40BOE.richmond.k12.ga.us/service.svc/s/GetAttachmentThumbnail?id=AAMkADI4Yzk0NGRlLTM1NjktNDVmZS1hMDMxLWZlNDJkNDA5MGFiMgBGAAAAAAA2ceaGIq7WEbYRAJAnhzIJBwBYxGVHVqPWEbYDAJAnhzIJAAAAa6ZgAAADUCo2hHmjQITDoqXtjFFGAAb1nz5xAAABEgAQAHCW%2FlIEMBtBkwor2wY99ek%3D&amp;thumbnailType=2&amp;token=eyJhbGciOiJSUzI1NiIsImtpZCI6IjczRkI5QkJFRjYzNjc4RDRGN0U4NEI0NDBCQUJCMTJBMzM5RDlGOTgiLCJ0eXAiOiJKV1QiLCJ4NXQiOiJjX3VidnZZMmVOVDM2RXRFQzZ1eEtqT2RuNWcifQ.eyJvcmlnaW4iOiJodHRwczovL291dGxvb2sub2ZmaWNlLmNvbSIsInVjIjoiZjcwZjkxODY2YTkwNDk0ZjljMDAwNmRmMzZiOWUzOGMiLCJzaWduaW5fc3RhdGUiOiJbXCJkdmNfbW5nZFwiLFwiZHZjX2RtamRcIixcImttc2lcIl0iLCJ2ZXIiOiJFeGNoYW5nZS5DYWxsYmFjay5WMSIsImFwcGN0eHNlbmRlciI6Ik93YURvd25sb2FkQDMwYjIyZDQwLTczNjItNGYxNy04M2E5LTI1MzA5MjdiNmY2NSIsImlzc3JpbmciOiJXVyIsImFwcGN0eCI6IntcIm1zZXhjaHByb3RcIjpcIm93YVwiLFwicHVpZFwiOlwiMTE1Mzc2NTkzMjA0NDA2NjkyNFwiLFwic2NvcGVcIjpcIk93YURvd25sb2FkXCIsXCJvaWRcIjpcIjIxMGU0Mjk0LWJiYjktNDNjMy1iZmY1LWM4NzhlZGRhOTNhMFwiLFwicHJpbWFyeXNpZFwiOlwiUy0xLTUtMjEtMjU1MDAzNDEtMjk0OTU4MjUwMC0zMTUwMDAyMjIxLTEwMjE5OTBcIn0iLCJuYmYiOjE2OTQwNDU3OTIsImV4cCI6MTY5NDA0NjM5MiwiaXNzIjoiMDAwMDAwMDItMDAwMC0wZmYxLWNlMDAtMDAwMDAwMDAwMDAwQDMwYjIyZDQwLTczNjItNGYxNy04M2E5LTI1MzA5MjdiNmY2NSIsImF1ZCI6IjAwMDAwMDAyLTAwMDAtMGZmMS1jZTAwLTAwMDAwMDAwMDAwMC9hdHRhY2htZW50cy5vZmZpY2UubmV0QDMwYjIyZDQwLTczNjItNGYxNy04M2E5LTI1MzA5MjdiNmY2NSIsImhhcHAiOiJvd2EifQ.PCTwV5jFk5P6ty1Jgo_rbbkCVooApPu5hwqYHVS3eZdh3RxZun_OJg7MhKo64RHtqtlHRycpDn34s1Hm_GEg9Yt2Jztv5aBJoezpjCP2u4KdLmZ91ekGaQ9MEu5Im5TmHWjjPrcu20NFf45OlskkQP2HXC3yka-c98ZR1uN0Q82jqUwIhvZDffskkqP9uNm7RAinvph9QpReA_dRQNerrgVFwdlXFXwY-5iGOv3-QRtHnGCVkGeWWVPD4QodJUCdz59FYnYOPofhm7IfeNE2IKkXrcnwf72Nq1cpKTh_qsGXuEqc_aox62li7OPlqNbVypzK09BKvhzpOT9UFGDaQw&amp;X-OWA-CANARY=rdsgW83mWE-e4aFae16432B_MbY3r9sY7CzZ3vKL4JgFFRu9_sQWP4_Nr5vAFylnJu5-WqiiWsU.&amp;owa=outlook.office.com&amp;scriptVer=20230825006.11&amp;animation=true">
            <a:extLst>
              <a:ext uri="{FF2B5EF4-FFF2-40B4-BE49-F238E27FC236}">
                <a16:creationId xmlns:a16="http://schemas.microsoft.com/office/drawing/2014/main" id="{B62BD272-70B6-4BE3-81CD-56CCDFD94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961" y="4455262"/>
            <a:ext cx="33528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4923" y="2828255"/>
            <a:ext cx="2798172" cy="1119269"/>
          </a:xfrm>
          <a:custGeom>
            <a:avLst/>
            <a:gdLst/>
            <a:ahLst/>
            <a:cxnLst/>
            <a:rect l="l" t="t" r="r" b="b"/>
            <a:pathLst>
              <a:path w="2798172" h="1119269">
                <a:moveTo>
                  <a:pt x="0" y="0"/>
                </a:moveTo>
                <a:lnTo>
                  <a:pt x="2798172" y="0"/>
                </a:lnTo>
                <a:lnTo>
                  <a:pt x="2798172" y="1119268"/>
                </a:lnTo>
                <a:lnTo>
                  <a:pt x="0" y="1119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4220197" y="-2182661"/>
            <a:ext cx="10573478" cy="14365845"/>
          </a:xfrm>
          <a:custGeom>
            <a:avLst/>
            <a:gdLst/>
            <a:ahLst/>
            <a:cxnLst/>
            <a:rect l="l" t="t" r="r" b="b"/>
            <a:pathLst>
              <a:path w="10573478" h="14365845">
                <a:moveTo>
                  <a:pt x="0" y="0"/>
                </a:moveTo>
                <a:lnTo>
                  <a:pt x="10573478" y="0"/>
                </a:lnTo>
                <a:lnTo>
                  <a:pt x="10573478" y="14365844"/>
                </a:lnTo>
                <a:lnTo>
                  <a:pt x="0" y="143658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95" r="-695"/>
            </a:stretch>
          </a:blipFill>
        </p:spPr>
      </p:sp>
      <p:sp>
        <p:nvSpPr>
          <p:cNvPr id="4" name="Freeform 4"/>
          <p:cNvSpPr/>
          <p:nvPr/>
        </p:nvSpPr>
        <p:spPr>
          <a:xfrm rot="-938450">
            <a:off x="1750376" y="547324"/>
            <a:ext cx="2418884" cy="2561925"/>
          </a:xfrm>
          <a:custGeom>
            <a:avLst/>
            <a:gdLst/>
            <a:ahLst/>
            <a:cxnLst/>
            <a:rect l="l" t="t" r="r" b="b"/>
            <a:pathLst>
              <a:path w="2418884" h="2561925">
                <a:moveTo>
                  <a:pt x="0" y="0"/>
                </a:moveTo>
                <a:lnTo>
                  <a:pt x="2418884" y="0"/>
                </a:lnTo>
                <a:lnTo>
                  <a:pt x="2418884" y="2561925"/>
                </a:lnTo>
                <a:lnTo>
                  <a:pt x="0" y="2561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34923" y="1259317"/>
            <a:ext cx="2844846" cy="1137938"/>
          </a:xfrm>
          <a:custGeom>
            <a:avLst/>
            <a:gdLst/>
            <a:ahLst/>
            <a:cxnLst/>
            <a:rect l="l" t="t" r="r" b="b"/>
            <a:pathLst>
              <a:path w="2844846" h="1137938">
                <a:moveTo>
                  <a:pt x="0" y="0"/>
                </a:moveTo>
                <a:lnTo>
                  <a:pt x="2844847" y="0"/>
                </a:lnTo>
                <a:lnTo>
                  <a:pt x="2844847" y="1137939"/>
                </a:lnTo>
                <a:lnTo>
                  <a:pt x="0" y="11379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-75141"/>
            <a:ext cx="3692649" cy="38068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886771" y="4455262"/>
            <a:ext cx="3692649" cy="38068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13731" y="5781174"/>
            <a:ext cx="6440557" cy="8229600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0" y="7208635"/>
            <a:ext cx="3800451" cy="3078365"/>
          </a:xfrm>
          <a:custGeom>
            <a:avLst/>
            <a:gdLst/>
            <a:ahLst/>
            <a:cxnLst/>
            <a:rect l="l" t="t" r="r" b="b"/>
            <a:pathLst>
              <a:path w="3800451" h="3078365">
                <a:moveTo>
                  <a:pt x="0" y="0"/>
                </a:moveTo>
                <a:lnTo>
                  <a:pt x="3800451" y="0"/>
                </a:lnTo>
                <a:lnTo>
                  <a:pt x="3800451" y="3078365"/>
                </a:lnTo>
                <a:lnTo>
                  <a:pt x="0" y="30783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692648" y="2121258"/>
            <a:ext cx="7889751" cy="1064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Rituals and Routines</a:t>
            </a:r>
          </a:p>
        </p:txBody>
      </p:sp>
      <p:sp>
        <p:nvSpPr>
          <p:cNvPr id="11" name="Shape 99">
            <a:extLst>
              <a:ext uri="{FF2B5EF4-FFF2-40B4-BE49-F238E27FC236}">
                <a16:creationId xmlns:a16="http://schemas.microsoft.com/office/drawing/2014/main" id="{684AE81C-C638-4973-B55E-69B2AC2AFA76}"/>
              </a:ext>
            </a:extLst>
          </p:cNvPr>
          <p:cNvSpPr txBox="1">
            <a:spLocks/>
          </p:cNvSpPr>
          <p:nvPr/>
        </p:nvSpPr>
        <p:spPr>
          <a:xfrm>
            <a:off x="3692648" y="3542138"/>
            <a:ext cx="11775952" cy="10786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/>
              <a:t>After students sign in, they are to obtain a shelf marker</a:t>
            </a:r>
            <a:r>
              <a:rPr lang="en-US" dirty="0"/>
              <a:t>.</a:t>
            </a:r>
          </a:p>
        </p:txBody>
      </p:sp>
      <p:pic>
        <p:nvPicPr>
          <p:cNvPr id="12" name="Picture 2" descr="https://attachments.office.net/owa/FlintCh%40BOE.richmond.k12.ga.us/service.svc/s/GetAttachmentThumbnail?id=AAMkADI4Yzk0NGRlLTM1NjktNDVmZS1hMDMxLWZlNDJkNDA5MGFiMgBGAAAAAAA2ceaGIq7WEbYRAJAnhzIJBwBYxGVHVqPWEbYDAJAnhzIJAAAAa6ZgAAADUCo2hHmjQITDoqXtjFFGAAb1nz5xAAABEgAQAHCW%2FlIEMBtBkwor2wY99ek%3D&amp;thumbnailType=2&amp;token=eyJhbGciOiJSUzI1NiIsImtpZCI6IjczRkI5QkJFRjYzNjc4RDRGN0U4NEI0NDBCQUJCMTJBMzM5RDlGOTgiLCJ0eXAiOiJKV1QiLCJ4NXQiOiJjX3VidnZZMmVOVDM2RXRFQzZ1eEtqT2RuNWcifQ.eyJvcmlnaW4iOiJodHRwczovL291dGxvb2sub2ZmaWNlLmNvbSIsInVjIjoiZjcwZjkxODY2YTkwNDk0ZjljMDAwNmRmMzZiOWUzOGMiLCJzaWduaW5fc3RhdGUiOiJbXCJkdmNfbW5nZFwiLFwiZHZjX2RtamRcIixcImttc2lcIl0iLCJ2ZXIiOiJFeGNoYW5nZS5DYWxsYmFjay5WMSIsImFwcGN0eHNlbmRlciI6Ik93YURvd25sb2FkQDMwYjIyZDQwLTczNjItNGYxNy04M2E5LTI1MzA5MjdiNmY2NSIsImlzc3JpbmciOiJXVyIsImFwcGN0eCI6IntcIm1zZXhjaHByb3RcIjpcIm93YVwiLFwicHVpZFwiOlwiMTE1Mzc2NTkzMjA0NDA2NjkyNFwiLFwic2NvcGVcIjpcIk93YURvd25sb2FkXCIsXCJvaWRcIjpcIjIxMGU0Mjk0LWJiYjktNDNjMy1iZmY1LWM4NzhlZGRhOTNhMFwiLFwicHJpbWFyeXNpZFwiOlwiUy0xLTUtMjEtMjU1MDAzNDEtMjk0OTU4MjUwMC0zMTUwMDAyMjIxLTEwMjE5OTBcIn0iLCJuYmYiOjE2OTQwNDU3OTIsImV4cCI6MTY5NDA0NjM5MiwiaXNzIjoiMDAwMDAwMDItMDAwMC0wZmYxLWNlMDAtMDAwMDAwMDAwMDAwQDMwYjIyZDQwLTczNjItNGYxNy04M2E5LTI1MzA5MjdiNmY2NSIsImF1ZCI6IjAwMDAwMDAyLTAwMDAtMGZmMS1jZTAwLTAwMDAwMDAwMDAwMC9hdHRhY2htZW50cy5vZmZpY2UubmV0QDMwYjIyZDQwLTczNjItNGYxNy04M2E5LTI1MzA5MjdiNmY2NSIsImhhcHAiOiJvd2EifQ.PCTwV5jFk5P6ty1Jgo_rbbkCVooApPu5hwqYHVS3eZdh3RxZun_OJg7MhKo64RHtqtlHRycpDn34s1Hm_GEg9Yt2Jztv5aBJoezpjCP2u4KdLmZ91ekGaQ9MEu5Im5TmHWjjPrcu20NFf45OlskkQP2HXC3yka-c98ZR1uN0Q82jqUwIhvZDffskkqP9uNm7RAinvph9QpReA_dRQNerrgVFwdlXFXwY-5iGOv3-QRtHnGCVkGeWWVPD4QodJUCdz59FYnYOPofhm7IfeNE2IKkXrcnwf72Nq1cpKTh_qsGXuEqc_aox62li7OPlqNbVypzK09BKvhzpOT9UFGDaQw&amp;X-OWA-CANARY=rdsgW83mWE-e4aFae16432B_MbY3r9sY7CzZ3vKL4JgFFRu9_sQWP4_Nr5vAFylnJu5-WqiiWsU.&amp;owa=outlook.office.com&amp;scriptVer=20230825006.11&amp;animation=true">
            <a:extLst>
              <a:ext uri="{FF2B5EF4-FFF2-40B4-BE49-F238E27FC236}">
                <a16:creationId xmlns:a16="http://schemas.microsoft.com/office/drawing/2014/main" id="{F8C89774-85E5-4C84-8CF8-768C91F0B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187" y="4829496"/>
            <a:ext cx="3301083" cy="427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B4C57DCA5BDD41A5CD48B000008D40" ma:contentTypeVersion="16" ma:contentTypeDescription="Create a new document." ma:contentTypeScope="" ma:versionID="68b9b1cf854e9d3ffc8e6a6191b8d0d6">
  <xsd:schema xmlns:xsd="http://www.w3.org/2001/XMLSchema" xmlns:xs="http://www.w3.org/2001/XMLSchema" xmlns:p="http://schemas.microsoft.com/office/2006/metadata/properties" xmlns:ns3="d3713b1f-4601-47ce-b4d9-b838a8217aac" xmlns:ns4="04229f47-aa64-4d13-bb2f-6d4874c44cf2" targetNamespace="http://schemas.microsoft.com/office/2006/metadata/properties" ma:root="true" ma:fieldsID="d91567ec8e9d9229d7f272c45fede633" ns3:_="" ns4:_="">
    <xsd:import namespace="d3713b1f-4601-47ce-b4d9-b838a8217aac"/>
    <xsd:import namespace="04229f47-aa64-4d13-bb2f-6d4874c44cf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MediaServiceLocation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713b1f-4601-47ce-b4d9-b838a8217aa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229f47-aa64-4d13-bb2f-6d4874c44c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4229f47-aa64-4d13-bb2f-6d4874c44cf2" xsi:nil="true"/>
  </documentManagement>
</p:properties>
</file>

<file path=customXml/itemProps1.xml><?xml version="1.0" encoding="utf-8"?>
<ds:datastoreItem xmlns:ds="http://schemas.openxmlformats.org/officeDocument/2006/customXml" ds:itemID="{5BB561D6-2BE7-402C-A607-BC85D0D889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713b1f-4601-47ce-b4d9-b838a8217aac"/>
    <ds:schemaRef ds:uri="04229f47-aa64-4d13-bb2f-6d4874c44c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B23A36B-6086-4EF9-9435-2C430C10D78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76A0C04-69DB-4723-82AE-BF8036D9C757}">
  <ds:schemaRefs>
    <ds:schemaRef ds:uri="http://purl.org/dc/dcmitype/"/>
    <ds:schemaRef ds:uri="http://www.w3.org/XML/1998/namespace"/>
    <ds:schemaRef ds:uri="http://schemas.microsoft.com/office/2006/documentManagement/types"/>
    <ds:schemaRef ds:uri="04229f47-aa64-4d13-bb2f-6d4874c44cf2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d3713b1f-4601-47ce-b4d9-b838a8217aac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591</Words>
  <Application>Microsoft Office PowerPoint</Application>
  <PresentationFormat>Custom</PresentationFormat>
  <Paragraphs>72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Algerian</vt:lpstr>
      <vt:lpstr>Curlz MT</vt:lpstr>
      <vt:lpstr>Calibri</vt:lpstr>
      <vt:lpstr>Edwardian Script ITC</vt:lpstr>
      <vt:lpstr>Copperplate Gothic Light</vt:lpstr>
      <vt:lpstr>Hit and Run</vt:lpstr>
      <vt:lpstr>Chiller</vt:lpstr>
      <vt:lpstr>Roboto</vt:lpstr>
      <vt:lpstr>Apricots</vt:lpstr>
      <vt:lpstr>Arial</vt:lpstr>
      <vt:lpstr>Gigi</vt:lpstr>
      <vt:lpstr>Bauhaus 93</vt:lpstr>
      <vt:lpstr>Harlow Solid Italic</vt:lpstr>
      <vt:lpstr>Jokerman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Cute Fun Colorful Illustrative Elements of the Story Book Report Presentation Template</dc:title>
  <dc:creator>Flint, Chrissonna</dc:creator>
  <cp:lastModifiedBy>Flint, Chrissonna</cp:lastModifiedBy>
  <cp:revision>27</cp:revision>
  <dcterms:created xsi:type="dcterms:W3CDTF">2006-08-16T00:00:00Z</dcterms:created>
  <dcterms:modified xsi:type="dcterms:W3CDTF">2023-09-14T15:04:48Z</dcterms:modified>
  <dc:identifier>DAFtubZVGfo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0x010100E0B4C57DCA5BDD41A5CD48B000008D40</vt:lpwstr>
  </property>
</Properties>
</file>